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84" r:id="rId2"/>
    <p:sldId id="286" r:id="rId3"/>
    <p:sldId id="287" r:id="rId4"/>
    <p:sldId id="288" r:id="rId5"/>
    <p:sldId id="289" r:id="rId6"/>
    <p:sldId id="290" r:id="rId7"/>
    <p:sldId id="291"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197"/>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64C9C4-5463-ED41-A62B-8C091F9506DE}" type="datetimeFigureOut">
              <a:rPr kumimoji="1" lang="ja-JP" altLang="en-US" smtClean="0"/>
              <a:t>2022/4/21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558D45-DE6D-144C-AD5A-3E2036E06678}" type="slidenum">
              <a:rPr kumimoji="1" lang="ja-JP" altLang="en-US" smtClean="0"/>
              <a:t>‹#›</a:t>
            </a:fld>
            <a:endParaRPr kumimoji="1" lang="ja-JP" altLang="en-US"/>
          </a:p>
        </p:txBody>
      </p:sp>
    </p:spTree>
    <p:extLst>
      <p:ext uri="{BB962C8B-B14F-4D97-AF65-F5344CB8AC3E}">
        <p14:creationId xmlns:p14="http://schemas.microsoft.com/office/powerpoint/2010/main" val="9966461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Shape 383"/>
          <p:cNvSpPr>
            <a:spLocks noGrp="1" noRot="1" noChangeAspect="1"/>
          </p:cNvSpPr>
          <p:nvPr>
            <p:ph type="sldImg"/>
          </p:nvPr>
        </p:nvSpPr>
        <p:spPr>
          <a:prstGeom prst="rect">
            <a:avLst/>
          </a:prstGeom>
        </p:spPr>
        <p:txBody>
          <a:bodyPr/>
          <a:lstStyle/>
          <a:p>
            <a:endParaRPr/>
          </a:p>
        </p:txBody>
      </p:sp>
      <p:sp>
        <p:nvSpPr>
          <p:cNvPr id="384" name="Shape 384"/>
          <p:cNvSpPr>
            <a:spLocks noGrp="1"/>
          </p:cNvSpPr>
          <p:nvPr>
            <p:ph type="body" sz="quarter" idx="1"/>
          </p:nvPr>
        </p:nvSpPr>
        <p:spPr>
          <a:prstGeom prst="rect">
            <a:avLst/>
          </a:prstGeom>
        </p:spPr>
        <p:txBody>
          <a:bodyPr/>
          <a:lstStyle/>
          <a:p>
            <a:pPr defTabSz="914400">
              <a:lnSpc>
                <a:spcPct val="100000"/>
              </a:lnSpc>
              <a:spcBef>
                <a:spcPts val="400"/>
              </a:spcBef>
              <a:defRPr sz="1200">
                <a:latin typeface="Arial"/>
                <a:ea typeface="Arial"/>
                <a:cs typeface="Arial"/>
                <a:sym typeface="Arial"/>
              </a:defRPr>
            </a:pPr>
            <a:r>
              <a:t>●</a:t>
            </a:r>
            <a:r>
              <a:rPr>
                <a:latin typeface="ＭＳ Ｐ明朝"/>
                <a:ea typeface="ＭＳ Ｐ明朝"/>
                <a:cs typeface="ＭＳ Ｐ明朝"/>
                <a:sym typeface="ＭＳ Ｐ明朝"/>
              </a:rPr>
              <a:t>一枚前のスライドから配布不可画像を省いたもの．</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Shape 392"/>
          <p:cNvSpPr>
            <a:spLocks noGrp="1" noRot="1" noChangeAspect="1"/>
          </p:cNvSpPr>
          <p:nvPr>
            <p:ph type="sldImg"/>
          </p:nvPr>
        </p:nvSpPr>
        <p:spPr>
          <a:prstGeom prst="rect">
            <a:avLst/>
          </a:prstGeom>
        </p:spPr>
        <p:txBody>
          <a:bodyPr/>
          <a:lstStyle/>
          <a:p>
            <a:endParaRPr/>
          </a:p>
        </p:txBody>
      </p:sp>
      <p:sp>
        <p:nvSpPr>
          <p:cNvPr id="393" name="Shape 393"/>
          <p:cNvSpPr>
            <a:spLocks noGrp="1"/>
          </p:cNvSpPr>
          <p:nvPr>
            <p:ph type="body" sz="quarter" idx="1"/>
          </p:nvPr>
        </p:nvSpPr>
        <p:spPr>
          <a:prstGeom prst="rect">
            <a:avLst/>
          </a:prstGeom>
        </p:spPr>
        <p:txBody>
          <a:bodyPr/>
          <a:lstStyle/>
          <a:p>
            <a:pPr defTabSz="914400">
              <a:lnSpc>
                <a:spcPct val="100000"/>
              </a:lnSpc>
              <a:spcBef>
                <a:spcPts val="400"/>
              </a:spcBef>
              <a:defRPr sz="1200">
                <a:latin typeface="Arial"/>
                <a:ea typeface="Arial"/>
                <a:cs typeface="Arial"/>
                <a:sym typeface="Arial"/>
              </a:defRPr>
            </a:pPr>
            <a:r>
              <a:t>●</a:t>
            </a:r>
            <a:r>
              <a:rPr>
                <a:latin typeface="ＭＳ Ｐ明朝"/>
                <a:ea typeface="ＭＳ Ｐ明朝"/>
                <a:cs typeface="ＭＳ Ｐ明朝"/>
                <a:sym typeface="ＭＳ Ｐ明朝"/>
              </a:rPr>
              <a:t>「隠喩に相当する～」の部分を山口先生と増原先生のスライドを参考に改変</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F86A61-3D41-60D0-A42C-769B09DBD15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D9287B6-EF73-022A-5992-4AA85D3612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7AA462E-2349-9312-E4A2-E9DA5B6FB08B}"/>
              </a:ext>
            </a:extLst>
          </p:cNvPr>
          <p:cNvSpPr>
            <a:spLocks noGrp="1"/>
          </p:cNvSpPr>
          <p:nvPr>
            <p:ph type="dt" sz="half" idx="10"/>
          </p:nvPr>
        </p:nvSpPr>
        <p:spPr/>
        <p:txBody>
          <a:bodyPr/>
          <a:lstStyle/>
          <a:p>
            <a:fld id="{2A949473-DE69-534D-936C-685123671760}" type="datetimeFigureOut">
              <a:rPr kumimoji="1" lang="ja-JP" altLang="en-US" smtClean="0"/>
              <a:t>2022/4/21</a:t>
            </a:fld>
            <a:endParaRPr kumimoji="1" lang="ja-JP" altLang="en-US"/>
          </a:p>
        </p:txBody>
      </p:sp>
      <p:sp>
        <p:nvSpPr>
          <p:cNvPr id="5" name="フッター プレースホルダー 4">
            <a:extLst>
              <a:ext uri="{FF2B5EF4-FFF2-40B4-BE49-F238E27FC236}">
                <a16:creationId xmlns:a16="http://schemas.microsoft.com/office/drawing/2014/main" id="{3593F3C8-F4E8-E54D-1975-098FFFFD4B0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C413FBE-A232-198A-F457-EC6C628E9380}"/>
              </a:ext>
            </a:extLst>
          </p:cNvPr>
          <p:cNvSpPr>
            <a:spLocks noGrp="1"/>
          </p:cNvSpPr>
          <p:nvPr>
            <p:ph type="sldNum" sz="quarter" idx="12"/>
          </p:nvPr>
        </p:nvSpPr>
        <p:spPr/>
        <p:txBody>
          <a:bodyPr/>
          <a:lstStyle/>
          <a:p>
            <a:fld id="{38F4CB23-44F4-F540-BB21-1AAECBA3A846}" type="slidenum">
              <a:rPr kumimoji="1" lang="ja-JP" altLang="en-US" smtClean="0"/>
              <a:t>‹#›</a:t>
            </a:fld>
            <a:endParaRPr kumimoji="1" lang="ja-JP" altLang="en-US"/>
          </a:p>
        </p:txBody>
      </p:sp>
    </p:spTree>
    <p:extLst>
      <p:ext uri="{BB962C8B-B14F-4D97-AF65-F5344CB8AC3E}">
        <p14:creationId xmlns:p14="http://schemas.microsoft.com/office/powerpoint/2010/main" val="2604101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08ECAA-FAF3-4FCB-57AA-B67ECF60D04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4C7C93A-B841-A429-D56C-8F5D6E93CBB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58984EB-CCCD-3D3C-1B60-EB8B3FE2F2BA}"/>
              </a:ext>
            </a:extLst>
          </p:cNvPr>
          <p:cNvSpPr>
            <a:spLocks noGrp="1"/>
          </p:cNvSpPr>
          <p:nvPr>
            <p:ph type="dt" sz="half" idx="10"/>
          </p:nvPr>
        </p:nvSpPr>
        <p:spPr/>
        <p:txBody>
          <a:bodyPr/>
          <a:lstStyle/>
          <a:p>
            <a:fld id="{2A949473-DE69-534D-936C-685123671760}" type="datetimeFigureOut">
              <a:rPr kumimoji="1" lang="ja-JP" altLang="en-US" smtClean="0"/>
              <a:t>2022/4/21</a:t>
            </a:fld>
            <a:endParaRPr kumimoji="1" lang="ja-JP" altLang="en-US"/>
          </a:p>
        </p:txBody>
      </p:sp>
      <p:sp>
        <p:nvSpPr>
          <p:cNvPr id="5" name="フッター プレースホルダー 4">
            <a:extLst>
              <a:ext uri="{FF2B5EF4-FFF2-40B4-BE49-F238E27FC236}">
                <a16:creationId xmlns:a16="http://schemas.microsoft.com/office/drawing/2014/main" id="{92CAA7D6-A559-CF8D-E548-62AC63C182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35702C0-5BB5-48F3-7384-3524192988D1}"/>
              </a:ext>
            </a:extLst>
          </p:cNvPr>
          <p:cNvSpPr>
            <a:spLocks noGrp="1"/>
          </p:cNvSpPr>
          <p:nvPr>
            <p:ph type="sldNum" sz="quarter" idx="12"/>
          </p:nvPr>
        </p:nvSpPr>
        <p:spPr/>
        <p:txBody>
          <a:bodyPr/>
          <a:lstStyle/>
          <a:p>
            <a:fld id="{38F4CB23-44F4-F540-BB21-1AAECBA3A846}" type="slidenum">
              <a:rPr kumimoji="1" lang="ja-JP" altLang="en-US" smtClean="0"/>
              <a:t>‹#›</a:t>
            </a:fld>
            <a:endParaRPr kumimoji="1" lang="ja-JP" altLang="en-US"/>
          </a:p>
        </p:txBody>
      </p:sp>
    </p:spTree>
    <p:extLst>
      <p:ext uri="{BB962C8B-B14F-4D97-AF65-F5344CB8AC3E}">
        <p14:creationId xmlns:p14="http://schemas.microsoft.com/office/powerpoint/2010/main" val="3434310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1408330-F894-F00D-50D3-55E37218614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0623999-AA82-8FED-A293-04AE043D1DE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304BE4D-9B4D-C597-FEC5-4D3879A1FEF1}"/>
              </a:ext>
            </a:extLst>
          </p:cNvPr>
          <p:cNvSpPr>
            <a:spLocks noGrp="1"/>
          </p:cNvSpPr>
          <p:nvPr>
            <p:ph type="dt" sz="half" idx="10"/>
          </p:nvPr>
        </p:nvSpPr>
        <p:spPr/>
        <p:txBody>
          <a:bodyPr/>
          <a:lstStyle/>
          <a:p>
            <a:fld id="{2A949473-DE69-534D-936C-685123671760}" type="datetimeFigureOut">
              <a:rPr kumimoji="1" lang="ja-JP" altLang="en-US" smtClean="0"/>
              <a:t>2022/4/21</a:t>
            </a:fld>
            <a:endParaRPr kumimoji="1" lang="ja-JP" altLang="en-US"/>
          </a:p>
        </p:txBody>
      </p:sp>
      <p:sp>
        <p:nvSpPr>
          <p:cNvPr id="5" name="フッター プレースホルダー 4">
            <a:extLst>
              <a:ext uri="{FF2B5EF4-FFF2-40B4-BE49-F238E27FC236}">
                <a16:creationId xmlns:a16="http://schemas.microsoft.com/office/drawing/2014/main" id="{A495310B-69EF-52C3-1664-E2DC5C7D0C3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CF9450B-F85C-68ED-693A-14AC37F5AFB9}"/>
              </a:ext>
            </a:extLst>
          </p:cNvPr>
          <p:cNvSpPr>
            <a:spLocks noGrp="1"/>
          </p:cNvSpPr>
          <p:nvPr>
            <p:ph type="sldNum" sz="quarter" idx="12"/>
          </p:nvPr>
        </p:nvSpPr>
        <p:spPr/>
        <p:txBody>
          <a:bodyPr/>
          <a:lstStyle/>
          <a:p>
            <a:fld id="{38F4CB23-44F4-F540-BB21-1AAECBA3A846}" type="slidenum">
              <a:rPr kumimoji="1" lang="ja-JP" altLang="en-US" smtClean="0"/>
              <a:t>‹#›</a:t>
            </a:fld>
            <a:endParaRPr kumimoji="1" lang="ja-JP" altLang="en-US"/>
          </a:p>
        </p:txBody>
      </p:sp>
    </p:spTree>
    <p:extLst>
      <p:ext uri="{BB962C8B-B14F-4D97-AF65-F5344CB8AC3E}">
        <p14:creationId xmlns:p14="http://schemas.microsoft.com/office/powerpoint/2010/main" val="749685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タイトル &amp; 箇条書き">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タイトルテキスト</a:t>
            </a:r>
          </a:p>
        </p:txBody>
      </p:sp>
      <p:sp>
        <p:nvSpPr>
          <p:cNvPr id="57" name="Shape 57"/>
          <p:cNvSpPr>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 5</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22313482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AA9CBB-0496-481F-772B-391B866F277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113A88E-D0A6-4FA7-9E5A-EA681D86FBD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3657FF3-5286-886E-50EB-76397F2CB92F}"/>
              </a:ext>
            </a:extLst>
          </p:cNvPr>
          <p:cNvSpPr>
            <a:spLocks noGrp="1"/>
          </p:cNvSpPr>
          <p:nvPr>
            <p:ph type="dt" sz="half" idx="10"/>
          </p:nvPr>
        </p:nvSpPr>
        <p:spPr/>
        <p:txBody>
          <a:bodyPr/>
          <a:lstStyle/>
          <a:p>
            <a:fld id="{2A949473-DE69-534D-936C-685123671760}" type="datetimeFigureOut">
              <a:rPr kumimoji="1" lang="ja-JP" altLang="en-US" smtClean="0"/>
              <a:t>2022/4/21</a:t>
            </a:fld>
            <a:endParaRPr kumimoji="1" lang="ja-JP" altLang="en-US"/>
          </a:p>
        </p:txBody>
      </p:sp>
      <p:sp>
        <p:nvSpPr>
          <p:cNvPr id="5" name="フッター プレースホルダー 4">
            <a:extLst>
              <a:ext uri="{FF2B5EF4-FFF2-40B4-BE49-F238E27FC236}">
                <a16:creationId xmlns:a16="http://schemas.microsoft.com/office/drawing/2014/main" id="{2795C46D-64BB-FE31-B363-AAF7B9F066A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AD1875D-B97C-9DDE-2C89-EE33C867F149}"/>
              </a:ext>
            </a:extLst>
          </p:cNvPr>
          <p:cNvSpPr>
            <a:spLocks noGrp="1"/>
          </p:cNvSpPr>
          <p:nvPr>
            <p:ph type="sldNum" sz="quarter" idx="12"/>
          </p:nvPr>
        </p:nvSpPr>
        <p:spPr/>
        <p:txBody>
          <a:bodyPr/>
          <a:lstStyle/>
          <a:p>
            <a:fld id="{38F4CB23-44F4-F540-BB21-1AAECBA3A846}" type="slidenum">
              <a:rPr kumimoji="1" lang="ja-JP" altLang="en-US" smtClean="0"/>
              <a:t>‹#›</a:t>
            </a:fld>
            <a:endParaRPr kumimoji="1" lang="ja-JP" altLang="en-US"/>
          </a:p>
        </p:txBody>
      </p:sp>
    </p:spTree>
    <p:extLst>
      <p:ext uri="{BB962C8B-B14F-4D97-AF65-F5344CB8AC3E}">
        <p14:creationId xmlns:p14="http://schemas.microsoft.com/office/powerpoint/2010/main" val="1029813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81C531-64BC-A4BC-9F1B-A86E7D4EA6D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22F8D3F-F2C8-8E70-D16C-79C49759EB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6F7EC22-1F82-CCB6-B6E9-0C7463ED61B4}"/>
              </a:ext>
            </a:extLst>
          </p:cNvPr>
          <p:cNvSpPr>
            <a:spLocks noGrp="1"/>
          </p:cNvSpPr>
          <p:nvPr>
            <p:ph type="dt" sz="half" idx="10"/>
          </p:nvPr>
        </p:nvSpPr>
        <p:spPr/>
        <p:txBody>
          <a:bodyPr/>
          <a:lstStyle/>
          <a:p>
            <a:fld id="{2A949473-DE69-534D-936C-685123671760}" type="datetimeFigureOut">
              <a:rPr kumimoji="1" lang="ja-JP" altLang="en-US" smtClean="0"/>
              <a:t>2022/4/21</a:t>
            </a:fld>
            <a:endParaRPr kumimoji="1" lang="ja-JP" altLang="en-US"/>
          </a:p>
        </p:txBody>
      </p:sp>
      <p:sp>
        <p:nvSpPr>
          <p:cNvPr id="5" name="フッター プレースホルダー 4">
            <a:extLst>
              <a:ext uri="{FF2B5EF4-FFF2-40B4-BE49-F238E27FC236}">
                <a16:creationId xmlns:a16="http://schemas.microsoft.com/office/drawing/2014/main" id="{187F6C17-3117-D029-58B1-FD2C360EDB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E86FD35-AB41-005D-24C5-3568D9C130BD}"/>
              </a:ext>
            </a:extLst>
          </p:cNvPr>
          <p:cNvSpPr>
            <a:spLocks noGrp="1"/>
          </p:cNvSpPr>
          <p:nvPr>
            <p:ph type="sldNum" sz="quarter" idx="12"/>
          </p:nvPr>
        </p:nvSpPr>
        <p:spPr/>
        <p:txBody>
          <a:bodyPr/>
          <a:lstStyle/>
          <a:p>
            <a:fld id="{38F4CB23-44F4-F540-BB21-1AAECBA3A846}" type="slidenum">
              <a:rPr kumimoji="1" lang="ja-JP" altLang="en-US" smtClean="0"/>
              <a:t>‹#›</a:t>
            </a:fld>
            <a:endParaRPr kumimoji="1" lang="ja-JP" altLang="en-US"/>
          </a:p>
        </p:txBody>
      </p:sp>
    </p:spTree>
    <p:extLst>
      <p:ext uri="{BB962C8B-B14F-4D97-AF65-F5344CB8AC3E}">
        <p14:creationId xmlns:p14="http://schemas.microsoft.com/office/powerpoint/2010/main" val="680364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5FD83D-17F8-14AA-CD5E-F4C4BB66994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66EA148-A7BD-4CA0-FA06-E3C00F7810C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934C07D-F924-D2EA-CC04-50338FDB98A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799ADC5-7A1C-7788-004F-89AED27520FE}"/>
              </a:ext>
            </a:extLst>
          </p:cNvPr>
          <p:cNvSpPr>
            <a:spLocks noGrp="1"/>
          </p:cNvSpPr>
          <p:nvPr>
            <p:ph type="dt" sz="half" idx="10"/>
          </p:nvPr>
        </p:nvSpPr>
        <p:spPr/>
        <p:txBody>
          <a:bodyPr/>
          <a:lstStyle/>
          <a:p>
            <a:fld id="{2A949473-DE69-534D-936C-685123671760}" type="datetimeFigureOut">
              <a:rPr kumimoji="1" lang="ja-JP" altLang="en-US" smtClean="0"/>
              <a:t>2022/4/21</a:t>
            </a:fld>
            <a:endParaRPr kumimoji="1" lang="ja-JP" altLang="en-US"/>
          </a:p>
        </p:txBody>
      </p:sp>
      <p:sp>
        <p:nvSpPr>
          <p:cNvPr id="6" name="フッター プレースホルダー 5">
            <a:extLst>
              <a:ext uri="{FF2B5EF4-FFF2-40B4-BE49-F238E27FC236}">
                <a16:creationId xmlns:a16="http://schemas.microsoft.com/office/drawing/2014/main" id="{551E2FAC-C5D3-E35C-04EF-375E222DBAF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CF6FF65-04C5-86D7-5D7A-0AF8D675AD71}"/>
              </a:ext>
            </a:extLst>
          </p:cNvPr>
          <p:cNvSpPr>
            <a:spLocks noGrp="1"/>
          </p:cNvSpPr>
          <p:nvPr>
            <p:ph type="sldNum" sz="quarter" idx="12"/>
          </p:nvPr>
        </p:nvSpPr>
        <p:spPr/>
        <p:txBody>
          <a:bodyPr/>
          <a:lstStyle/>
          <a:p>
            <a:fld id="{38F4CB23-44F4-F540-BB21-1AAECBA3A846}" type="slidenum">
              <a:rPr kumimoji="1" lang="ja-JP" altLang="en-US" smtClean="0"/>
              <a:t>‹#›</a:t>
            </a:fld>
            <a:endParaRPr kumimoji="1" lang="ja-JP" altLang="en-US"/>
          </a:p>
        </p:txBody>
      </p:sp>
    </p:spTree>
    <p:extLst>
      <p:ext uri="{BB962C8B-B14F-4D97-AF65-F5344CB8AC3E}">
        <p14:creationId xmlns:p14="http://schemas.microsoft.com/office/powerpoint/2010/main" val="3829773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B2EF18-9CA1-CAB1-012C-48807B69857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55C691E-1050-CE8B-99D8-8F15D7FD61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2E05491-AB73-F895-E2C8-3DFEC0B96AC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F0C2D8A-BEEB-CF6E-AD2F-C4167DE2D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17B8B41-B77F-C79E-5508-2849475A57E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912AAD0-968C-2987-B1D0-ED2138A077E5}"/>
              </a:ext>
            </a:extLst>
          </p:cNvPr>
          <p:cNvSpPr>
            <a:spLocks noGrp="1"/>
          </p:cNvSpPr>
          <p:nvPr>
            <p:ph type="dt" sz="half" idx="10"/>
          </p:nvPr>
        </p:nvSpPr>
        <p:spPr/>
        <p:txBody>
          <a:bodyPr/>
          <a:lstStyle/>
          <a:p>
            <a:fld id="{2A949473-DE69-534D-936C-685123671760}" type="datetimeFigureOut">
              <a:rPr kumimoji="1" lang="ja-JP" altLang="en-US" smtClean="0"/>
              <a:t>2022/4/21</a:t>
            </a:fld>
            <a:endParaRPr kumimoji="1" lang="ja-JP" altLang="en-US"/>
          </a:p>
        </p:txBody>
      </p:sp>
      <p:sp>
        <p:nvSpPr>
          <p:cNvPr id="8" name="フッター プレースホルダー 7">
            <a:extLst>
              <a:ext uri="{FF2B5EF4-FFF2-40B4-BE49-F238E27FC236}">
                <a16:creationId xmlns:a16="http://schemas.microsoft.com/office/drawing/2014/main" id="{B6691321-CF96-FBE2-BCF5-535EC9E4BB4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58341DA-EE05-4AF8-B39D-C3AFD7E78668}"/>
              </a:ext>
            </a:extLst>
          </p:cNvPr>
          <p:cNvSpPr>
            <a:spLocks noGrp="1"/>
          </p:cNvSpPr>
          <p:nvPr>
            <p:ph type="sldNum" sz="quarter" idx="12"/>
          </p:nvPr>
        </p:nvSpPr>
        <p:spPr/>
        <p:txBody>
          <a:bodyPr/>
          <a:lstStyle/>
          <a:p>
            <a:fld id="{38F4CB23-44F4-F540-BB21-1AAECBA3A846}" type="slidenum">
              <a:rPr kumimoji="1" lang="ja-JP" altLang="en-US" smtClean="0"/>
              <a:t>‹#›</a:t>
            </a:fld>
            <a:endParaRPr kumimoji="1" lang="ja-JP" altLang="en-US"/>
          </a:p>
        </p:txBody>
      </p:sp>
    </p:spTree>
    <p:extLst>
      <p:ext uri="{BB962C8B-B14F-4D97-AF65-F5344CB8AC3E}">
        <p14:creationId xmlns:p14="http://schemas.microsoft.com/office/powerpoint/2010/main" val="1308847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574999-33CF-9A81-F687-452A7F12DED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22A2894-6BA1-1562-6F6F-A18443B36C79}"/>
              </a:ext>
            </a:extLst>
          </p:cNvPr>
          <p:cNvSpPr>
            <a:spLocks noGrp="1"/>
          </p:cNvSpPr>
          <p:nvPr>
            <p:ph type="dt" sz="half" idx="10"/>
          </p:nvPr>
        </p:nvSpPr>
        <p:spPr/>
        <p:txBody>
          <a:bodyPr/>
          <a:lstStyle/>
          <a:p>
            <a:fld id="{2A949473-DE69-534D-936C-685123671760}" type="datetimeFigureOut">
              <a:rPr kumimoji="1" lang="ja-JP" altLang="en-US" smtClean="0"/>
              <a:t>2022/4/21</a:t>
            </a:fld>
            <a:endParaRPr kumimoji="1" lang="ja-JP" altLang="en-US"/>
          </a:p>
        </p:txBody>
      </p:sp>
      <p:sp>
        <p:nvSpPr>
          <p:cNvPr id="4" name="フッター プレースホルダー 3">
            <a:extLst>
              <a:ext uri="{FF2B5EF4-FFF2-40B4-BE49-F238E27FC236}">
                <a16:creationId xmlns:a16="http://schemas.microsoft.com/office/drawing/2014/main" id="{95F9B470-C118-A070-0654-096D72F7C14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2E333C6-D844-D20D-50BE-B98C0E7E1801}"/>
              </a:ext>
            </a:extLst>
          </p:cNvPr>
          <p:cNvSpPr>
            <a:spLocks noGrp="1"/>
          </p:cNvSpPr>
          <p:nvPr>
            <p:ph type="sldNum" sz="quarter" idx="12"/>
          </p:nvPr>
        </p:nvSpPr>
        <p:spPr/>
        <p:txBody>
          <a:bodyPr/>
          <a:lstStyle/>
          <a:p>
            <a:fld id="{38F4CB23-44F4-F540-BB21-1AAECBA3A846}" type="slidenum">
              <a:rPr kumimoji="1" lang="ja-JP" altLang="en-US" smtClean="0"/>
              <a:t>‹#›</a:t>
            </a:fld>
            <a:endParaRPr kumimoji="1" lang="ja-JP" altLang="en-US"/>
          </a:p>
        </p:txBody>
      </p:sp>
    </p:spTree>
    <p:extLst>
      <p:ext uri="{BB962C8B-B14F-4D97-AF65-F5344CB8AC3E}">
        <p14:creationId xmlns:p14="http://schemas.microsoft.com/office/powerpoint/2010/main" val="1956148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5A0DF94-2B57-73C0-90F6-C26F3A1AC54B}"/>
              </a:ext>
            </a:extLst>
          </p:cNvPr>
          <p:cNvSpPr>
            <a:spLocks noGrp="1"/>
          </p:cNvSpPr>
          <p:nvPr>
            <p:ph type="dt" sz="half" idx="10"/>
          </p:nvPr>
        </p:nvSpPr>
        <p:spPr/>
        <p:txBody>
          <a:bodyPr/>
          <a:lstStyle/>
          <a:p>
            <a:fld id="{2A949473-DE69-534D-936C-685123671760}" type="datetimeFigureOut">
              <a:rPr kumimoji="1" lang="ja-JP" altLang="en-US" smtClean="0"/>
              <a:t>2022/4/21</a:t>
            </a:fld>
            <a:endParaRPr kumimoji="1" lang="ja-JP" altLang="en-US"/>
          </a:p>
        </p:txBody>
      </p:sp>
      <p:sp>
        <p:nvSpPr>
          <p:cNvPr id="3" name="フッター プレースホルダー 2">
            <a:extLst>
              <a:ext uri="{FF2B5EF4-FFF2-40B4-BE49-F238E27FC236}">
                <a16:creationId xmlns:a16="http://schemas.microsoft.com/office/drawing/2014/main" id="{A69F24A2-EF24-1D08-5373-09A3D5897C1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FE898C5-8DD9-AD69-2A43-4A68C235D0C3}"/>
              </a:ext>
            </a:extLst>
          </p:cNvPr>
          <p:cNvSpPr>
            <a:spLocks noGrp="1"/>
          </p:cNvSpPr>
          <p:nvPr>
            <p:ph type="sldNum" sz="quarter" idx="12"/>
          </p:nvPr>
        </p:nvSpPr>
        <p:spPr/>
        <p:txBody>
          <a:bodyPr/>
          <a:lstStyle/>
          <a:p>
            <a:fld id="{38F4CB23-44F4-F540-BB21-1AAECBA3A846}" type="slidenum">
              <a:rPr kumimoji="1" lang="ja-JP" altLang="en-US" smtClean="0"/>
              <a:t>‹#›</a:t>
            </a:fld>
            <a:endParaRPr kumimoji="1" lang="ja-JP" altLang="en-US"/>
          </a:p>
        </p:txBody>
      </p:sp>
    </p:spTree>
    <p:extLst>
      <p:ext uri="{BB962C8B-B14F-4D97-AF65-F5344CB8AC3E}">
        <p14:creationId xmlns:p14="http://schemas.microsoft.com/office/powerpoint/2010/main" val="3506460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17563E-140D-74A0-864C-6C87E90D003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5BB1388-CAF5-3CEF-96B9-B8685653D2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01CEF1F-A87F-1D6E-3920-88B25DE2B5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64AFC6A-B16C-8362-7F6A-3372BC20AC97}"/>
              </a:ext>
            </a:extLst>
          </p:cNvPr>
          <p:cNvSpPr>
            <a:spLocks noGrp="1"/>
          </p:cNvSpPr>
          <p:nvPr>
            <p:ph type="dt" sz="half" idx="10"/>
          </p:nvPr>
        </p:nvSpPr>
        <p:spPr/>
        <p:txBody>
          <a:bodyPr/>
          <a:lstStyle/>
          <a:p>
            <a:fld id="{2A949473-DE69-534D-936C-685123671760}" type="datetimeFigureOut">
              <a:rPr kumimoji="1" lang="ja-JP" altLang="en-US" smtClean="0"/>
              <a:t>2022/4/21</a:t>
            </a:fld>
            <a:endParaRPr kumimoji="1" lang="ja-JP" altLang="en-US"/>
          </a:p>
        </p:txBody>
      </p:sp>
      <p:sp>
        <p:nvSpPr>
          <p:cNvPr id="6" name="フッター プレースホルダー 5">
            <a:extLst>
              <a:ext uri="{FF2B5EF4-FFF2-40B4-BE49-F238E27FC236}">
                <a16:creationId xmlns:a16="http://schemas.microsoft.com/office/drawing/2014/main" id="{EC6CB533-96A6-C601-C041-1297BA186C0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3C4ED16-33A4-9168-F30A-215A35AEA527}"/>
              </a:ext>
            </a:extLst>
          </p:cNvPr>
          <p:cNvSpPr>
            <a:spLocks noGrp="1"/>
          </p:cNvSpPr>
          <p:nvPr>
            <p:ph type="sldNum" sz="quarter" idx="12"/>
          </p:nvPr>
        </p:nvSpPr>
        <p:spPr/>
        <p:txBody>
          <a:bodyPr/>
          <a:lstStyle/>
          <a:p>
            <a:fld id="{38F4CB23-44F4-F540-BB21-1AAECBA3A846}" type="slidenum">
              <a:rPr kumimoji="1" lang="ja-JP" altLang="en-US" smtClean="0"/>
              <a:t>‹#›</a:t>
            </a:fld>
            <a:endParaRPr kumimoji="1" lang="ja-JP" altLang="en-US"/>
          </a:p>
        </p:txBody>
      </p:sp>
    </p:spTree>
    <p:extLst>
      <p:ext uri="{BB962C8B-B14F-4D97-AF65-F5344CB8AC3E}">
        <p14:creationId xmlns:p14="http://schemas.microsoft.com/office/powerpoint/2010/main" val="940132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D0FA51-ED01-A852-E081-2A781E8EC5D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05AD827-1CD0-20ED-E682-7765306B3B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4809A15-5E0F-D969-F456-22FEA345C1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B1E8A46-A398-3DED-D4A4-2C8FC78BB66E}"/>
              </a:ext>
            </a:extLst>
          </p:cNvPr>
          <p:cNvSpPr>
            <a:spLocks noGrp="1"/>
          </p:cNvSpPr>
          <p:nvPr>
            <p:ph type="dt" sz="half" idx="10"/>
          </p:nvPr>
        </p:nvSpPr>
        <p:spPr/>
        <p:txBody>
          <a:bodyPr/>
          <a:lstStyle/>
          <a:p>
            <a:fld id="{2A949473-DE69-534D-936C-685123671760}" type="datetimeFigureOut">
              <a:rPr kumimoji="1" lang="ja-JP" altLang="en-US" smtClean="0"/>
              <a:t>2022/4/21</a:t>
            </a:fld>
            <a:endParaRPr kumimoji="1" lang="ja-JP" altLang="en-US"/>
          </a:p>
        </p:txBody>
      </p:sp>
      <p:sp>
        <p:nvSpPr>
          <p:cNvPr id="6" name="フッター プレースホルダー 5">
            <a:extLst>
              <a:ext uri="{FF2B5EF4-FFF2-40B4-BE49-F238E27FC236}">
                <a16:creationId xmlns:a16="http://schemas.microsoft.com/office/drawing/2014/main" id="{2D8A6D03-CFD9-50B7-7D47-6FA360BF3EF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A0A2824-060A-07CA-E738-27F7A881416D}"/>
              </a:ext>
            </a:extLst>
          </p:cNvPr>
          <p:cNvSpPr>
            <a:spLocks noGrp="1"/>
          </p:cNvSpPr>
          <p:nvPr>
            <p:ph type="sldNum" sz="quarter" idx="12"/>
          </p:nvPr>
        </p:nvSpPr>
        <p:spPr/>
        <p:txBody>
          <a:bodyPr/>
          <a:lstStyle/>
          <a:p>
            <a:fld id="{38F4CB23-44F4-F540-BB21-1AAECBA3A846}" type="slidenum">
              <a:rPr kumimoji="1" lang="ja-JP" altLang="en-US" smtClean="0"/>
              <a:t>‹#›</a:t>
            </a:fld>
            <a:endParaRPr kumimoji="1" lang="ja-JP" altLang="en-US"/>
          </a:p>
        </p:txBody>
      </p:sp>
    </p:spTree>
    <p:extLst>
      <p:ext uri="{BB962C8B-B14F-4D97-AF65-F5344CB8AC3E}">
        <p14:creationId xmlns:p14="http://schemas.microsoft.com/office/powerpoint/2010/main" val="2883645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BF23E17-9DBD-1E99-FFE6-92C34F67E4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EF4B132-E3CE-E807-7D66-9E448D550A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24FFF3C-92DE-C61B-D327-D963B9DB4A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949473-DE69-534D-936C-685123671760}" type="datetimeFigureOut">
              <a:rPr kumimoji="1" lang="ja-JP" altLang="en-US" smtClean="0"/>
              <a:t>2022/4/21</a:t>
            </a:fld>
            <a:endParaRPr kumimoji="1" lang="ja-JP" altLang="en-US"/>
          </a:p>
        </p:txBody>
      </p:sp>
      <p:sp>
        <p:nvSpPr>
          <p:cNvPr id="5" name="フッター プレースホルダー 4">
            <a:extLst>
              <a:ext uri="{FF2B5EF4-FFF2-40B4-BE49-F238E27FC236}">
                <a16:creationId xmlns:a16="http://schemas.microsoft.com/office/drawing/2014/main" id="{5E245727-AAC3-2942-1F16-69A9BE3292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B6F825A-DB77-24F3-A4E8-301145A2C6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F4CB23-44F4-F540-BB21-1AAECBA3A846}" type="slidenum">
              <a:rPr kumimoji="1" lang="ja-JP" altLang="en-US" smtClean="0"/>
              <a:t>‹#›</a:t>
            </a:fld>
            <a:endParaRPr kumimoji="1" lang="ja-JP" altLang="en-US"/>
          </a:p>
        </p:txBody>
      </p:sp>
    </p:spTree>
    <p:extLst>
      <p:ext uri="{BB962C8B-B14F-4D97-AF65-F5344CB8AC3E}">
        <p14:creationId xmlns:p14="http://schemas.microsoft.com/office/powerpoint/2010/main" val="1756785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Shape 368"/>
          <p:cNvSpPr>
            <a:spLocks noGrp="1"/>
          </p:cNvSpPr>
          <p:nvPr>
            <p:ph type="title"/>
          </p:nvPr>
        </p:nvSpPr>
        <p:spPr>
          <a:prstGeom prst="rect">
            <a:avLst/>
          </a:prstGeom>
        </p:spPr>
        <p:txBody>
          <a:bodyPr>
            <a:normAutofit fontScale="90000"/>
          </a:bodyPr>
          <a:lstStyle>
            <a:lvl1pPr defTabSz="652144">
              <a:defRPr sz="8800"/>
            </a:lvl1pPr>
          </a:lstStyle>
          <a:p>
            <a:r>
              <a:rPr dirty="0"/>
              <a:t>3.2.1 </a:t>
            </a:r>
            <a:r>
              <a:rPr dirty="0" err="1"/>
              <a:t>図記号</a:t>
            </a:r>
            <a:r>
              <a:rPr dirty="0"/>
              <a:t>(</a:t>
            </a:r>
            <a:r>
              <a:rPr dirty="0" err="1"/>
              <a:t>ピクトグラム</a:t>
            </a:r>
            <a:r>
              <a:rPr dirty="0"/>
              <a:t>)ー</a:t>
            </a:r>
            <a:r>
              <a:rPr dirty="0" err="1"/>
              <a:t>記号と意味</a:t>
            </a:r>
            <a:endParaRPr dirty="0"/>
          </a:p>
        </p:txBody>
      </p:sp>
      <p:sp>
        <p:nvSpPr>
          <p:cNvPr id="369" name="Shape 369"/>
          <p:cNvSpPr>
            <a:spLocks noGrp="1"/>
          </p:cNvSpPr>
          <p:nvPr>
            <p:ph type="body" idx="1"/>
          </p:nvPr>
        </p:nvSpPr>
        <p:spPr>
          <a:xfrm>
            <a:off x="838200" y="2000286"/>
            <a:ext cx="10515600" cy="4351338"/>
          </a:xfrm>
          <a:prstGeom prst="rect">
            <a:avLst/>
          </a:prstGeom>
        </p:spPr>
        <p:txBody>
          <a:bodyPr>
            <a:normAutofit fontScale="70000" lnSpcReduction="20000"/>
          </a:bodyPr>
          <a:lstStyle/>
          <a:p>
            <a:r>
              <a:rPr lang="ja-JP" altLang="en-US"/>
              <a:t>練習</a:t>
            </a:r>
            <a:r>
              <a:rPr lang="en-US" altLang="ja-JP" dirty="0"/>
              <a:t>2: </a:t>
            </a:r>
            <a:r>
              <a:rPr lang="ja-JP" altLang="en-US"/>
              <a:t>ピクトグラムで表したいことを以下から一つ選び、ピクトグラムを作成する。</a:t>
            </a:r>
          </a:p>
          <a:p>
            <a:r>
              <a:rPr lang="ja-JP" altLang="en-US"/>
              <a:t>電車が駅に着いたら、ドア付近の方は乗り降りされる方のために、一時ホームに降りてください。</a:t>
            </a:r>
          </a:p>
          <a:p>
            <a:r>
              <a:rPr lang="ja-JP" altLang="en-US"/>
              <a:t>浴衣で廊下を歩かないでください。</a:t>
            </a:r>
          </a:p>
          <a:p>
            <a:r>
              <a:rPr lang="ja-JP" altLang="en-US"/>
              <a:t>ごはんのおかわり</a:t>
            </a:r>
            <a:r>
              <a:rPr lang="en-US" altLang="ja-JP" dirty="0"/>
              <a:t>2</a:t>
            </a:r>
            <a:r>
              <a:rPr lang="ja-JP" altLang="en-US"/>
              <a:t>杯まで</a:t>
            </a:r>
          </a:p>
          <a:p>
            <a:r>
              <a:rPr lang="en-US" altLang="ja-JP" dirty="0"/>
              <a:t>(</a:t>
            </a:r>
            <a:r>
              <a:rPr lang="ja-JP" altLang="en-US"/>
              <a:t>公園で</a:t>
            </a:r>
            <a:r>
              <a:rPr lang="en-US" altLang="ja-JP" dirty="0"/>
              <a:t>)</a:t>
            </a:r>
            <a:r>
              <a:rPr lang="ja-JP" altLang="en-US"/>
              <a:t>リードにつないだ犬のみ散歩可</a:t>
            </a:r>
          </a:p>
          <a:p>
            <a:r>
              <a:rPr lang="ja-JP" altLang="en-US"/>
              <a:t>エスカレータでは右側をお空けください。</a:t>
            </a:r>
          </a:p>
          <a:p>
            <a:r>
              <a:rPr lang="ja-JP" altLang="en-US"/>
              <a:t>部屋のドアはオートロックになっていますので、部屋を出る際は必ず鍵をお持ちください。</a:t>
            </a:r>
          </a:p>
          <a:p>
            <a:r>
              <a:rPr lang="en-US" altLang="ja-JP" dirty="0"/>
              <a:t>(</a:t>
            </a:r>
            <a:r>
              <a:rPr lang="ja-JP" altLang="en-US"/>
              <a:t>情報教育棟に</a:t>
            </a:r>
            <a:r>
              <a:rPr lang="en-US" altLang="ja-JP" dirty="0"/>
              <a:t>)</a:t>
            </a:r>
            <a:r>
              <a:rPr lang="ja-JP" altLang="en-US"/>
              <a:t>濡れ傘を持ち込んではいけません。</a:t>
            </a:r>
          </a:p>
          <a:p>
            <a:r>
              <a:rPr lang="ja-JP" altLang="en-US"/>
              <a:t>荷物を置いたりして席取りするのはやめましょう。</a:t>
            </a:r>
          </a:p>
          <a:p>
            <a:r>
              <a:rPr lang="ja-JP" altLang="en-US"/>
              <a:t>私語は慎みましょう。</a:t>
            </a:r>
          </a:p>
          <a:p>
            <a:r>
              <a:rPr lang="ja-JP" altLang="en-US"/>
              <a:t>これはピクトルグラムでは表現できません。</a:t>
            </a:r>
          </a:p>
          <a:p>
            <a:pPr marL="0" indent="0">
              <a:buNone/>
            </a:pPr>
            <a:endParaRPr dirty="0"/>
          </a:p>
        </p:txBody>
      </p:sp>
      <p:sp>
        <p:nvSpPr>
          <p:cNvPr id="370" name="Shape 370"/>
          <p:cNvSpPr/>
          <p:nvPr/>
        </p:nvSpPr>
        <p:spPr>
          <a:xfrm>
            <a:off x="88582" y="224983"/>
            <a:ext cx="219612" cy="189796"/>
          </a:xfrm>
          <a:prstGeom prst="rect">
            <a:avLst/>
          </a:prstGeom>
          <a:solidFill>
            <a:schemeClr val="accent5"/>
          </a:solidFill>
          <a:ln w="12700">
            <a:miter lim="400000"/>
          </a:ln>
          <a:extLst>
            <a:ext uri="{C572A759-6A51-4108-AA02-DFA0A04FC94B}">
              <ma14:wrappingTextBoxFlag xmlns="" xmlns:ma14="http://schemas.microsoft.com/office/mac/drawingml/2011/main" val="1"/>
            </a:ext>
          </a:extLst>
        </p:spPr>
        <p:txBody>
          <a:bodyPr wrap="none" lIns="25400" tIns="25400" rIns="25400" bIns="25400" anchor="ctr">
            <a:spAutoFit/>
          </a:bodyPr>
          <a:lstStyle>
            <a:lvl1pPr>
              <a:defRPr>
                <a:latin typeface="ヒラギノ角ゴ ProN W3"/>
                <a:ea typeface="ヒラギノ角ゴ ProN W3"/>
                <a:cs typeface="ヒラギノ角ゴ ProN W3"/>
                <a:sym typeface="ヒラギノ角ゴ ProN W3"/>
              </a:defRPr>
            </a:lvl1pPr>
          </a:lstStyle>
          <a:p>
            <a:r>
              <a:rPr sz="900"/>
              <a:t>AB</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 name="Shape 380"/>
          <p:cNvSpPr>
            <a:spLocks noGrp="1"/>
          </p:cNvSpPr>
          <p:nvPr>
            <p:ph type="title"/>
          </p:nvPr>
        </p:nvSpPr>
        <p:spPr>
          <a:prstGeom prst="rect">
            <a:avLst/>
          </a:prstGeom>
        </p:spPr>
        <p:txBody>
          <a:bodyPr>
            <a:normAutofit fontScale="90000"/>
          </a:bodyPr>
          <a:lstStyle>
            <a:lvl1pPr>
              <a:defRPr sz="9600"/>
            </a:lvl1pPr>
          </a:lstStyle>
          <a:p>
            <a:r>
              <a:t>サービスエリアの図記号</a:t>
            </a:r>
          </a:p>
        </p:txBody>
      </p:sp>
      <p:sp>
        <p:nvSpPr>
          <p:cNvPr id="381" name="Shape 381"/>
          <p:cNvSpPr>
            <a:spLocks noGrp="1"/>
          </p:cNvSpPr>
          <p:nvPr>
            <p:ph type="body" idx="1"/>
          </p:nvPr>
        </p:nvSpPr>
        <p:spPr>
          <a:xfrm>
            <a:off x="844550" y="1794933"/>
            <a:ext cx="10502900" cy="4876801"/>
          </a:xfrm>
          <a:prstGeom prst="rect">
            <a:avLst/>
          </a:prstGeom>
        </p:spPr>
        <p:txBody>
          <a:bodyPr anchor="t"/>
          <a:lstStyle/>
          <a:p>
            <a:pPr>
              <a:spcBef>
                <a:spcPts val="600"/>
              </a:spcBef>
              <a:defRPr>
                <a:latin typeface="ヒラギノ角ゴ ProN W6"/>
                <a:ea typeface="ヒラギノ角ゴ ProN W6"/>
                <a:cs typeface="ヒラギノ角ゴ ProN W6"/>
                <a:sym typeface="ヒラギノ角ゴ ProN W6"/>
              </a:defRPr>
            </a:pPr>
            <a:r>
              <a:t>抽象化された図形によるデザイン</a:t>
            </a:r>
          </a:p>
          <a:p>
            <a:pPr lvl="1">
              <a:spcBef>
                <a:spcPts val="600"/>
              </a:spcBef>
            </a:pPr>
            <a:r>
              <a:t>瞬時に表示内容を認識できる</a:t>
            </a:r>
          </a:p>
          <a:p>
            <a:pPr lvl="1">
              <a:spcBef>
                <a:spcPts val="0"/>
              </a:spcBef>
              <a:defRPr sz="2800"/>
            </a:pPr>
            <a:endParaRPr/>
          </a:p>
          <a:p>
            <a:pPr>
              <a:spcBef>
                <a:spcPts val="600"/>
              </a:spcBef>
              <a:defRPr>
                <a:latin typeface="ヒラギノ角ゴ ProN W6"/>
                <a:ea typeface="ヒラギノ角ゴ ProN W6"/>
                <a:cs typeface="ヒラギノ角ゴ ProN W6"/>
                <a:sym typeface="ヒラギノ角ゴ ProN W6"/>
              </a:defRPr>
            </a:pPr>
            <a:r>
              <a:t>記号表現とパターン表現の混在</a:t>
            </a:r>
          </a:p>
          <a:p>
            <a:pPr lvl="1">
              <a:spcBef>
                <a:spcPts val="600"/>
              </a:spcBef>
            </a:pPr>
            <a:r>
              <a:t>パターン表現は常に具体的/直接的であればいいわけではない</a:t>
            </a:r>
          </a:p>
        </p:txBody>
      </p:sp>
      <p:pic>
        <p:nvPicPr>
          <p:cNvPr id="382" name="image11.png"/>
          <p:cNvPicPr>
            <a:picLocks noChangeAspect="1"/>
          </p:cNvPicPr>
          <p:nvPr/>
        </p:nvPicPr>
        <p:blipFill>
          <a:blip r:embed="rId3"/>
          <a:stretch>
            <a:fillRect/>
          </a:stretch>
        </p:blipFill>
        <p:spPr>
          <a:xfrm>
            <a:off x="2050521" y="4028546"/>
            <a:ext cx="3738563" cy="2487613"/>
          </a:xfrm>
          <a:prstGeom prst="rect">
            <a:avLst/>
          </a:prstGeom>
          <a:ln w="12700">
            <a:miter lim="400000"/>
          </a:ln>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Shape 386"/>
          <p:cNvSpPr>
            <a:spLocks noGrp="1"/>
          </p:cNvSpPr>
          <p:nvPr>
            <p:ph type="body" idx="1"/>
          </p:nvPr>
        </p:nvSpPr>
        <p:spPr>
          <a:xfrm>
            <a:off x="844550" y="1794933"/>
            <a:ext cx="10502900" cy="4876801"/>
          </a:xfrm>
          <a:prstGeom prst="rect">
            <a:avLst/>
          </a:prstGeom>
        </p:spPr>
        <p:txBody>
          <a:bodyPr anchor="t"/>
          <a:lstStyle/>
          <a:p>
            <a:pPr>
              <a:spcBef>
                <a:spcPts val="600"/>
              </a:spcBef>
              <a:defRPr>
                <a:latin typeface="ヒラギノ角ゴ ProN W6"/>
                <a:ea typeface="ヒラギノ角ゴ ProN W6"/>
                <a:cs typeface="ヒラギノ角ゴ ProN W6"/>
                <a:sym typeface="ヒラギノ角ゴ ProN W6"/>
              </a:defRPr>
            </a:pPr>
            <a:r>
              <a:rPr dirty="0" err="1"/>
              <a:t>提喩</a:t>
            </a:r>
            <a:r>
              <a:rPr dirty="0"/>
              <a:t>　</a:t>
            </a:r>
          </a:p>
          <a:p>
            <a:pPr lvl="1">
              <a:spcBef>
                <a:spcPts val="600"/>
              </a:spcBef>
            </a:pPr>
            <a:r>
              <a:rPr dirty="0" err="1"/>
              <a:t>全体と部分の関係で構成された比喩。全体の呼称を提示してひとつの名称にかえる</a:t>
            </a:r>
            <a:r>
              <a:rPr dirty="0"/>
              <a:t>（「</a:t>
            </a:r>
            <a:r>
              <a:rPr dirty="0" err="1"/>
              <a:t>花」で「さくら」を表す類</a:t>
            </a:r>
            <a:r>
              <a:rPr dirty="0"/>
              <a:t>）</a:t>
            </a:r>
          </a:p>
          <a:p>
            <a:pPr lvl="1">
              <a:spcBef>
                <a:spcPts val="600"/>
              </a:spcBef>
            </a:pPr>
            <a:r>
              <a:rPr dirty="0" err="1"/>
              <a:t>一つの名を提示して全体を表す</a:t>
            </a:r>
            <a:r>
              <a:rPr dirty="0"/>
              <a:t>。（「</a:t>
            </a:r>
            <a:r>
              <a:rPr dirty="0" err="1"/>
              <a:t>パン」で食物全体をさす類</a:t>
            </a:r>
            <a:r>
              <a:rPr dirty="0"/>
              <a:t>。）</a:t>
            </a:r>
          </a:p>
          <a:p>
            <a:pPr marL="0" lvl="2" indent="635000">
              <a:spcBef>
                <a:spcPts val="600"/>
              </a:spcBef>
              <a:buNone/>
            </a:pPr>
            <a:endParaRPr dirty="0"/>
          </a:p>
          <a:p>
            <a:pPr>
              <a:spcBef>
                <a:spcPts val="600"/>
              </a:spcBef>
              <a:defRPr>
                <a:latin typeface="ヒラギノ角ゴ ProN W6"/>
                <a:ea typeface="ヒラギノ角ゴ ProN W6"/>
                <a:cs typeface="ヒラギノ角ゴ ProN W6"/>
                <a:sym typeface="ヒラギノ角ゴ ProN W6"/>
              </a:defRPr>
            </a:pPr>
            <a:r>
              <a:rPr dirty="0" err="1"/>
              <a:t>暗喩＝隠喩</a:t>
            </a:r>
            <a:endParaRPr dirty="0"/>
          </a:p>
          <a:p>
            <a:pPr lvl="1">
              <a:spcBef>
                <a:spcPts val="600"/>
              </a:spcBef>
            </a:pPr>
            <a:r>
              <a:rPr dirty="0" err="1"/>
              <a:t>たとえを用いながら表現面にその形式を表さない</a:t>
            </a:r>
            <a:r>
              <a:rPr dirty="0"/>
              <a:t>（「</a:t>
            </a:r>
            <a:r>
              <a:rPr dirty="0" err="1"/>
              <a:t>如し</a:t>
            </a:r>
            <a:r>
              <a:rPr dirty="0"/>
              <a:t>」「</a:t>
            </a:r>
            <a:r>
              <a:rPr dirty="0" err="1"/>
              <a:t>ようだ」等を用いない。例「頭に霜を置く</a:t>
            </a:r>
            <a:r>
              <a:rPr dirty="0"/>
              <a:t>」</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 name="Shape 388"/>
          <p:cNvSpPr>
            <a:spLocks noGrp="1"/>
          </p:cNvSpPr>
          <p:nvPr>
            <p:ph type="body" idx="1"/>
          </p:nvPr>
        </p:nvSpPr>
        <p:spPr>
          <a:xfrm>
            <a:off x="844550" y="1794933"/>
            <a:ext cx="10502900" cy="4876801"/>
          </a:xfrm>
          <a:prstGeom prst="rect">
            <a:avLst/>
          </a:prstGeom>
        </p:spPr>
        <p:txBody>
          <a:bodyPr anchor="t"/>
          <a:lstStyle/>
          <a:p>
            <a:pPr>
              <a:spcBef>
                <a:spcPts val="600"/>
              </a:spcBef>
              <a:defRPr>
                <a:latin typeface="ヒラギノ角ゴ ProN W6"/>
                <a:ea typeface="ヒラギノ角ゴ ProN W6"/>
                <a:cs typeface="ヒラギノ角ゴ ProN W6"/>
                <a:sym typeface="ヒラギノ角ゴ ProN W6"/>
              </a:defRPr>
            </a:pPr>
            <a:r>
              <a:t>直喩</a:t>
            </a:r>
          </a:p>
          <a:p>
            <a:pPr lvl="1">
              <a:spcBef>
                <a:spcPts val="600"/>
              </a:spcBef>
            </a:pPr>
            <a:r>
              <a:t>「あたかも」「さながら」「如し」「たとえば」などの語を用いてたとえるものとたとえられるものを直接比較する</a:t>
            </a:r>
          </a:p>
          <a:p>
            <a:pPr lvl="1">
              <a:spcBef>
                <a:spcPts val="600"/>
              </a:spcBef>
            </a:pPr>
            <a:r>
              <a:t>例：堅きこと鉄の如し</a:t>
            </a:r>
          </a:p>
          <a:p>
            <a:pPr lvl="1">
              <a:spcBef>
                <a:spcPts val="600"/>
              </a:spcBef>
            </a:pPr>
            <a:endParaRPr/>
          </a:p>
          <a:p>
            <a:pPr>
              <a:spcBef>
                <a:spcPts val="600"/>
              </a:spcBef>
              <a:defRPr>
                <a:latin typeface="ヒラギノ角ゴ ProN W6"/>
                <a:ea typeface="ヒラギノ角ゴ ProN W6"/>
                <a:cs typeface="ヒラギノ角ゴ ProN W6"/>
                <a:sym typeface="ヒラギノ角ゴ ProN W6"/>
              </a:defRPr>
            </a:pPr>
            <a:r>
              <a:t>比喩</a:t>
            </a:r>
          </a:p>
          <a:p>
            <a:pPr lvl="1">
              <a:spcBef>
                <a:spcPts val="600"/>
              </a:spcBef>
            </a:pPr>
            <a:r>
              <a:t>物事の説明にこれと類似したものを借りて表現すること。隠喩、直喩。</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 name="Shape 390"/>
          <p:cNvSpPr>
            <a:spLocks noGrp="1"/>
          </p:cNvSpPr>
          <p:nvPr>
            <p:ph type="title"/>
          </p:nvPr>
        </p:nvSpPr>
        <p:spPr>
          <a:prstGeom prst="rect">
            <a:avLst/>
          </a:prstGeom>
        </p:spPr>
        <p:txBody>
          <a:bodyPr/>
          <a:lstStyle/>
          <a:p>
            <a:r>
              <a:t>図記号の修辞法</a:t>
            </a:r>
          </a:p>
        </p:txBody>
      </p:sp>
      <p:sp>
        <p:nvSpPr>
          <p:cNvPr id="391" name="Shape 391"/>
          <p:cNvSpPr>
            <a:spLocks noGrp="1"/>
          </p:cNvSpPr>
          <p:nvPr>
            <p:ph type="body" idx="1"/>
          </p:nvPr>
        </p:nvSpPr>
        <p:spPr>
          <a:xfrm>
            <a:off x="844550" y="1794933"/>
            <a:ext cx="10502900" cy="4876801"/>
          </a:xfrm>
          <a:prstGeom prst="rect">
            <a:avLst/>
          </a:prstGeom>
        </p:spPr>
        <p:txBody>
          <a:bodyPr anchor="t"/>
          <a:lstStyle/>
          <a:p>
            <a:pPr>
              <a:spcBef>
                <a:spcPts val="600"/>
              </a:spcBef>
              <a:defRPr>
                <a:latin typeface="ヒラギノ角ゴ ProN W6"/>
                <a:ea typeface="ヒラギノ角ゴ ProN W6"/>
                <a:cs typeface="ヒラギノ角ゴ ProN W6"/>
                <a:sym typeface="ヒラギノ角ゴ ProN W6"/>
              </a:defRPr>
            </a:pPr>
            <a:r>
              <a:t>提喩に相当する表現方法</a:t>
            </a:r>
          </a:p>
          <a:p>
            <a:pPr lvl="1">
              <a:spcBef>
                <a:spcPts val="600"/>
              </a:spcBef>
            </a:pPr>
            <a:r>
              <a:t>ある事物を表現するのに，それと意味的包含関係にある事物を代わりに用いる比喩</a:t>
            </a:r>
          </a:p>
          <a:p>
            <a:pPr lvl="1">
              <a:spcBef>
                <a:spcPts val="600"/>
              </a:spcBef>
            </a:pPr>
            <a:r>
              <a:t>ナイフ，フォークの図でサービスエリアを表現する</a:t>
            </a:r>
          </a:p>
          <a:p>
            <a:pPr lvl="1">
              <a:spcBef>
                <a:spcPts val="600"/>
              </a:spcBef>
            </a:pPr>
            <a:endParaRPr/>
          </a:p>
          <a:p>
            <a:pPr>
              <a:spcBef>
                <a:spcPts val="600"/>
              </a:spcBef>
              <a:defRPr>
                <a:latin typeface="ヒラギノ角ゴ ProN W6"/>
                <a:ea typeface="ヒラギノ角ゴ ProN W6"/>
                <a:cs typeface="ヒラギノ角ゴ ProN W6"/>
                <a:sym typeface="ヒラギノ角ゴ ProN W6"/>
              </a:defRPr>
            </a:pPr>
            <a:r>
              <a:t>隠喩に相当する表現方法</a:t>
            </a:r>
          </a:p>
          <a:p>
            <a:pPr lvl="1">
              <a:spcBef>
                <a:spcPts val="600"/>
              </a:spcBef>
            </a:pPr>
            <a:r>
              <a:t>GUIにおけるゴミ箱アイコンは「ゴミを捨てる」という行為の隠喩</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 name="Shape 395"/>
          <p:cNvSpPr>
            <a:spLocks noGrp="1"/>
          </p:cNvSpPr>
          <p:nvPr>
            <p:ph type="title"/>
          </p:nvPr>
        </p:nvSpPr>
        <p:spPr>
          <a:prstGeom prst="rect">
            <a:avLst/>
          </a:prstGeom>
        </p:spPr>
        <p:txBody>
          <a:bodyPr/>
          <a:lstStyle/>
          <a:p>
            <a:r>
              <a:t>交通標識の図表現(1)</a:t>
            </a:r>
          </a:p>
        </p:txBody>
      </p:sp>
      <p:sp>
        <p:nvSpPr>
          <p:cNvPr id="396" name="Shape 396"/>
          <p:cNvSpPr>
            <a:spLocks noGrp="1"/>
          </p:cNvSpPr>
          <p:nvPr>
            <p:ph type="body" idx="1"/>
          </p:nvPr>
        </p:nvSpPr>
        <p:spPr>
          <a:xfrm>
            <a:off x="844550" y="1794933"/>
            <a:ext cx="10502900" cy="4876801"/>
          </a:xfrm>
          <a:prstGeom prst="rect">
            <a:avLst/>
          </a:prstGeom>
        </p:spPr>
        <p:txBody>
          <a:bodyPr anchor="t"/>
          <a:lstStyle/>
          <a:p>
            <a:pPr>
              <a:spcBef>
                <a:spcPts val="600"/>
              </a:spcBef>
            </a:pPr>
            <a:r>
              <a:t>(a)車両通行禁止の標識(日本)</a:t>
            </a:r>
          </a:p>
          <a:p>
            <a:pPr>
              <a:spcBef>
                <a:spcPts val="600"/>
              </a:spcBef>
            </a:pPr>
            <a:r>
              <a:t>(b)禁煙の標識(日本)</a:t>
            </a:r>
          </a:p>
          <a:p>
            <a:pPr>
              <a:spcBef>
                <a:spcPts val="600"/>
              </a:spcBef>
            </a:pPr>
            <a:r>
              <a:t>禁止や否定を表すために用いられる図記号(日本)</a:t>
            </a:r>
          </a:p>
        </p:txBody>
      </p:sp>
      <p:pic>
        <p:nvPicPr>
          <p:cNvPr id="397" name="image13.png"/>
          <p:cNvPicPr>
            <a:picLocks noChangeAspect="1"/>
          </p:cNvPicPr>
          <p:nvPr/>
        </p:nvPicPr>
        <p:blipFill>
          <a:blip r:embed="rId2"/>
          <a:stretch>
            <a:fillRect/>
          </a:stretch>
        </p:blipFill>
        <p:spPr>
          <a:xfrm>
            <a:off x="4224338" y="3956578"/>
            <a:ext cx="1328738" cy="1243013"/>
          </a:xfrm>
          <a:prstGeom prst="rect">
            <a:avLst/>
          </a:prstGeom>
          <a:ln w="12700">
            <a:miter lim="400000"/>
          </a:ln>
        </p:spPr>
      </p:pic>
      <p:pic>
        <p:nvPicPr>
          <p:cNvPr id="398" name="image14.png"/>
          <p:cNvPicPr>
            <a:picLocks noChangeAspect="1"/>
          </p:cNvPicPr>
          <p:nvPr/>
        </p:nvPicPr>
        <p:blipFill>
          <a:blip r:embed="rId3"/>
          <a:stretch>
            <a:fillRect/>
          </a:stretch>
        </p:blipFill>
        <p:spPr>
          <a:xfrm>
            <a:off x="6024563" y="4029603"/>
            <a:ext cx="1138238" cy="1149351"/>
          </a:xfrm>
          <a:prstGeom prst="rect">
            <a:avLst/>
          </a:prstGeom>
          <a:ln w="12700">
            <a:miter lim="400000"/>
          </a:ln>
        </p:spPr>
      </p:pic>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 name="Shape 400"/>
          <p:cNvSpPr>
            <a:spLocks noGrp="1"/>
          </p:cNvSpPr>
          <p:nvPr>
            <p:ph type="title"/>
          </p:nvPr>
        </p:nvSpPr>
        <p:spPr>
          <a:prstGeom prst="rect">
            <a:avLst/>
          </a:prstGeom>
        </p:spPr>
        <p:txBody>
          <a:bodyPr/>
          <a:lstStyle/>
          <a:p>
            <a:r>
              <a:t>交通標識の図表現(2)</a:t>
            </a:r>
          </a:p>
        </p:txBody>
      </p:sp>
      <p:sp>
        <p:nvSpPr>
          <p:cNvPr id="401" name="Shape 401"/>
          <p:cNvSpPr>
            <a:spLocks noGrp="1"/>
          </p:cNvSpPr>
          <p:nvPr>
            <p:ph type="body" idx="1"/>
          </p:nvPr>
        </p:nvSpPr>
        <p:spPr>
          <a:xfrm>
            <a:off x="844550" y="1794933"/>
            <a:ext cx="10502900" cy="4876801"/>
          </a:xfrm>
          <a:prstGeom prst="rect">
            <a:avLst/>
          </a:prstGeom>
        </p:spPr>
        <p:txBody>
          <a:bodyPr anchor="t"/>
          <a:lstStyle/>
          <a:p>
            <a:pPr>
              <a:spcBef>
                <a:spcPts val="600"/>
              </a:spcBef>
            </a:pPr>
            <a:r>
              <a:t>(a)すべての車両通行禁止(欧州)</a:t>
            </a:r>
          </a:p>
          <a:p>
            <a:pPr>
              <a:spcBef>
                <a:spcPts val="600"/>
              </a:spcBef>
            </a:pPr>
            <a:r>
              <a:t>(b)二輪車以外の車両通行禁止(欧州)</a:t>
            </a:r>
          </a:p>
          <a:p>
            <a:pPr>
              <a:spcBef>
                <a:spcPts val="600"/>
              </a:spcBef>
            </a:pPr>
            <a:endParaRPr/>
          </a:p>
          <a:p>
            <a:pPr>
              <a:spcBef>
                <a:spcPts val="600"/>
              </a:spcBef>
              <a:defRPr>
                <a:latin typeface="ヒラギノ角ゴ ProN W6"/>
                <a:ea typeface="ヒラギノ角ゴ ProN W6"/>
                <a:cs typeface="ヒラギノ角ゴ ProN W6"/>
                <a:sym typeface="ヒラギノ角ゴ ProN W6"/>
              </a:defRPr>
            </a:pPr>
            <a:r>
              <a:t>記号の恣意性</a:t>
            </a:r>
          </a:p>
          <a:p>
            <a:pPr lvl="1">
              <a:spcBef>
                <a:spcPts val="600"/>
              </a:spcBef>
            </a:pPr>
            <a:r>
              <a:t>記号表現と命題の対応付けは恣意的である</a:t>
            </a:r>
          </a:p>
          <a:p>
            <a:pPr lvl="2">
              <a:spcBef>
                <a:spcPts val="600"/>
              </a:spcBef>
            </a:pPr>
            <a:r>
              <a:t>○,×による表現が常に肯定，否定(禁止)に対応づけられるわけではない</a:t>
            </a:r>
          </a:p>
          <a:p>
            <a:pPr lvl="1">
              <a:spcBef>
                <a:spcPts val="600"/>
              </a:spcBef>
            </a:pPr>
            <a:r>
              <a:t>情報表現のデザイナーは受け手側の解釈の枠組みに注意を払う必要がある</a:t>
            </a:r>
          </a:p>
        </p:txBody>
      </p:sp>
      <p:pic>
        <p:nvPicPr>
          <p:cNvPr id="402" name="image15.png"/>
          <p:cNvPicPr>
            <a:picLocks noChangeAspect="1"/>
          </p:cNvPicPr>
          <p:nvPr/>
        </p:nvPicPr>
        <p:blipFill>
          <a:blip r:embed="rId2"/>
          <a:stretch>
            <a:fillRect/>
          </a:stretch>
        </p:blipFill>
        <p:spPr>
          <a:xfrm>
            <a:off x="7360709" y="2026179"/>
            <a:ext cx="1290638" cy="1112838"/>
          </a:xfrm>
          <a:prstGeom prst="rect">
            <a:avLst/>
          </a:prstGeom>
          <a:ln w="12700">
            <a:miter lim="400000"/>
          </a:ln>
        </p:spPr>
      </p:pic>
      <p:pic>
        <p:nvPicPr>
          <p:cNvPr id="403" name="image16.png"/>
          <p:cNvPicPr>
            <a:picLocks noChangeAspect="1"/>
          </p:cNvPicPr>
          <p:nvPr/>
        </p:nvPicPr>
        <p:blipFill>
          <a:blip r:embed="rId3"/>
          <a:stretch>
            <a:fillRect/>
          </a:stretch>
        </p:blipFill>
        <p:spPr>
          <a:xfrm>
            <a:off x="9232371" y="1954742"/>
            <a:ext cx="1100138" cy="1139826"/>
          </a:xfrm>
          <a:prstGeom prst="rect">
            <a:avLst/>
          </a:prstGeom>
          <a:ln w="12700">
            <a:miter lim="400000"/>
          </a:ln>
        </p:spPr>
      </p:pic>
    </p:spTree>
  </p:cSld>
  <p:clrMapOvr>
    <a:masterClrMapping/>
  </p:clrMapOvr>
  <p:transition spd="slow"/>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284</Words>
  <Application>Microsoft Macintosh PowerPoint</Application>
  <PresentationFormat>ワイド画面</PresentationFormat>
  <Paragraphs>52</Paragraphs>
  <Slides>7</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ＭＳ Ｐ明朝</vt:lpstr>
      <vt:lpstr>ヒラギノ角ゴ ProN W3</vt:lpstr>
      <vt:lpstr>ヒラギノ角ゴ ProN W6</vt:lpstr>
      <vt:lpstr>游ゴシック</vt:lpstr>
      <vt:lpstr>游ゴシック Light</vt:lpstr>
      <vt:lpstr>Arial</vt:lpstr>
      <vt:lpstr>Office テーマ</vt:lpstr>
      <vt:lpstr>3.2.1 図記号(ピクトグラム)ー記号と意味</vt:lpstr>
      <vt:lpstr>サービスエリアの図記号</vt:lpstr>
      <vt:lpstr>PowerPoint プレゼンテーション</vt:lpstr>
      <vt:lpstr>PowerPoint プレゼンテーション</vt:lpstr>
      <vt:lpstr>図記号の修辞法</vt:lpstr>
      <vt:lpstr>交通標識の図表現(1)</vt:lpstr>
      <vt:lpstr>交通標識の図表現(2)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3.2.1 図記号(ピクトグラム)ー記号と意味</dc:title>
  <dc:creator>CaiDongSheng</dc:creator>
  <cp:lastModifiedBy>CaiDongSheng</cp:lastModifiedBy>
  <cp:revision>3</cp:revision>
  <dcterms:created xsi:type="dcterms:W3CDTF">2022-04-21T13:35:50Z</dcterms:created>
  <dcterms:modified xsi:type="dcterms:W3CDTF">2022-04-21T13:47:59Z</dcterms:modified>
</cp:coreProperties>
</file>