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90" r:id="rId2"/>
    <p:sldId id="293" r:id="rId3"/>
    <p:sldId id="292" r:id="rId4"/>
    <p:sldId id="299" r:id="rId5"/>
    <p:sldId id="300" r:id="rId6"/>
    <p:sldId id="301" r:id="rId7"/>
    <p:sldId id="302" r:id="rId8"/>
    <p:sldId id="296" r:id="rId9"/>
    <p:sldId id="295" r:id="rId10"/>
    <p:sldId id="297" r:id="rId11"/>
    <p:sldId id="298" r:id="rId12"/>
  </p:sldIdLst>
  <p:sldSz cx="9144000" cy="6858000" type="screen4x3"/>
  <p:notesSz cx="6769100" cy="9906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100407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F0000"/>
    <a:srgbClr val="FFFF66"/>
    <a:srgbClr val="FFFF00"/>
    <a:srgbClr val="FFFFFF"/>
    <a:srgbClr val="777777"/>
    <a:srgbClr val="CC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4" autoAdjust="0"/>
    <p:restoredTop sz="94660"/>
  </p:normalViewPr>
  <p:slideViewPr>
    <p:cSldViewPr>
      <p:cViewPr>
        <p:scale>
          <a:sx n="108" d="100"/>
          <a:sy n="108" d="100"/>
        </p:scale>
        <p:origin x="-3856" y="-1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9C4B3990-DCA4-5A48-8F80-DDF2D8308C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46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05350"/>
            <a:ext cx="54165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506EA7C8-4EE6-C64B-B3A9-4D4CE91BAC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85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EA7C8-4EE6-C64B-B3A9-4D4CE91BAC31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80250" y="6635750"/>
            <a:ext cx="20637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kumimoji="0" lang="en-US" altLang="ja-JP" sz="800">
                <a:solidFill>
                  <a:schemeClr val="bg2"/>
                </a:solidFill>
                <a:latin typeface="Verdana" pitchFamily="34" charset="0"/>
                <a:cs typeface="+mn-cs"/>
              </a:rPr>
              <a:t>Copyright © the University of Tokyo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620000" cy="685800"/>
          </a:xfrm>
          <a:effectLst>
            <a:outerShdw blurRad="50800" dist="25399" dir="2700000" algn="ctr" rotWithShape="0">
              <a:schemeClr val="bg2">
                <a:alpha val="8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>
            <a:lvl1pPr algn="ctr">
              <a:defRPr sz="4000">
                <a:solidFill>
                  <a:srgbClr val="9A7A22"/>
                </a:solidFill>
              </a:defRPr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57200" y="4038600"/>
            <a:ext cx="8077200" cy="381000"/>
          </a:xfrm>
        </p:spPr>
        <p:txBody>
          <a:bodyPr/>
          <a:lstStyle>
            <a:lvl1pPr marL="0" indent="0" algn="ctr">
              <a:buFont typeface="Wingdings" charset="0"/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9686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A0EB380D-935F-184A-BDBD-172B64AF1B63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5319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2750" y="254000"/>
            <a:ext cx="2076450" cy="62658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3400" y="254000"/>
            <a:ext cx="6076950" cy="62658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B46DB270-6DE2-BD43-8371-D13EC68749DD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38275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54000"/>
            <a:ext cx="8305800" cy="563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4000500" cy="50720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838700" y="1447800"/>
            <a:ext cx="4000500" cy="24590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838700" y="4059238"/>
            <a:ext cx="4000500" cy="2460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8ACEB3A9-2E6A-7A41-9522-CEF5AD3F19A6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88447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54000"/>
            <a:ext cx="8305800" cy="563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4000500" cy="50720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38700" y="1447800"/>
            <a:ext cx="4000500" cy="50720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AB2C8FC0-6888-AA40-8C12-CD46183B7BC5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1586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0C36B9B6-720C-274A-8BE9-B5502B3DFA5B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2352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1016468B-1CBD-1B4D-B8FD-F86128DB02AF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4433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4000500" cy="5072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38700" y="1447800"/>
            <a:ext cx="4000500" cy="5072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EDDA67EB-C51D-A54F-AFC8-385B2937CC3F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91475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6357735E-9DE5-D04C-9101-DBB86601FD6D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7814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69C43352-DC1C-4A49-A5AA-D25D757D39A7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69559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2F5B8777-E366-B04A-99B4-28C4BD3CD644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745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CBB5170A-6FDF-BD4C-810C-B4561E609985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2061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&lt;</a:t>
            </a:r>
            <a:fld id="{07D2636A-A53D-3F4B-8C26-54FAD093B9FE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514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15340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619500" y="6602413"/>
            <a:ext cx="1903413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000" b="1">
                <a:latin typeface="Verdan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&lt;</a:t>
            </a:r>
            <a:fld id="{A1EC4FA2-1D9C-9C4A-9E25-9BAF8BAFD3BA}" type="slidenum">
              <a:rPr lang="en-US" altLang="ja-JP"/>
              <a:pPr>
                <a:defRPr/>
              </a:pPr>
              <a:t>‹#›</a:t>
            </a:fld>
            <a:r>
              <a:rPr lang="en-US" altLang="ja-JP"/>
              <a:t>&gt;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254000"/>
            <a:ext cx="8305800" cy="563563"/>
          </a:xfrm>
          <a:prstGeom prst="rect">
            <a:avLst/>
          </a:prstGeom>
          <a:noFill/>
          <a:ln>
            <a:noFill/>
          </a:ln>
          <a:effectLst>
            <a:outerShdw blurRad="45720" dist="25399" dir="2459963" algn="ctr" rotWithShape="0">
              <a:srgbClr val="6C3A33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080250" y="6604000"/>
            <a:ext cx="20637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kumimoji="0" lang="en-US" altLang="ja-JP" sz="800">
                <a:solidFill>
                  <a:schemeClr val="bg2"/>
                </a:solidFill>
                <a:latin typeface="Verdana" pitchFamily="34" charset="0"/>
                <a:cs typeface="+mn-cs"/>
              </a:rPr>
              <a:t>Copyright © the University of Tokyo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15000"/>
        </a:spcBef>
        <a:spcAft>
          <a:spcPct val="20000"/>
        </a:spcAft>
        <a:buClr>
          <a:srgbClr val="566019"/>
        </a:buClr>
        <a:buSzPct val="75000"/>
        <a:buFont typeface="Wingdings" charset="0"/>
        <a:buChar char=""/>
        <a:defRPr sz="2800" b="1">
          <a:solidFill>
            <a:srgbClr val="68963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20000"/>
        </a:spcAft>
        <a:buClr>
          <a:srgbClr val="CFE07F"/>
        </a:buClr>
        <a:buFont typeface="Wingdings" charset="0"/>
        <a:buChar char="w"/>
        <a:defRPr kumimoji="1" sz="2600">
          <a:solidFill>
            <a:srgbClr val="4C4C4C"/>
          </a:solidFill>
          <a:latin typeface="+mn-ea"/>
          <a:ea typeface="+mn-ea"/>
        </a:defRPr>
      </a:lvl2pPr>
      <a:lvl3pPr marL="1143000" indent="-228600" algn="l" rtl="0" fontAlgn="base">
        <a:spcBef>
          <a:spcPct val="15000"/>
        </a:spcBef>
        <a:spcAft>
          <a:spcPct val="20000"/>
        </a:spcAft>
        <a:buClr>
          <a:srgbClr val="D4DE8A"/>
        </a:buClr>
        <a:buChar char="•"/>
        <a:defRPr kumimoji="1" sz="2400">
          <a:solidFill>
            <a:srgbClr val="4C4C4C"/>
          </a:solidFill>
          <a:latin typeface="+mn-ea"/>
          <a:ea typeface="+mn-ea"/>
        </a:defRPr>
      </a:lvl3pPr>
      <a:lvl4pPr marL="1600200" indent="-228600" algn="l" rtl="0" fontAlgn="base">
        <a:spcBef>
          <a:spcPct val="15000"/>
        </a:spcBef>
        <a:spcAft>
          <a:spcPct val="20000"/>
        </a:spcAft>
        <a:buChar char="–"/>
        <a:defRPr kumimoji="1" sz="2000">
          <a:solidFill>
            <a:srgbClr val="4C4C4C"/>
          </a:solidFill>
          <a:latin typeface="+mn-ea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kumimoji="1" sz="1600">
          <a:solidFill>
            <a:srgbClr val="CEE17C"/>
          </a:solidFill>
          <a:latin typeface="+mn-ea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sz="1600">
          <a:solidFill>
            <a:srgbClr val="CEE17C"/>
          </a:solidFill>
          <a:latin typeface="+mn-ea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sz="1600">
          <a:solidFill>
            <a:srgbClr val="CEE17C"/>
          </a:solidFill>
          <a:latin typeface="+mn-ea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sz="1600">
          <a:solidFill>
            <a:srgbClr val="CEE17C"/>
          </a:solidFill>
          <a:latin typeface="+mn-ea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EE17C"/>
        </a:buClr>
        <a:buChar char="»"/>
        <a:defRPr sz="1600">
          <a:solidFill>
            <a:srgbClr val="CEE17C"/>
          </a:solidFill>
          <a:latin typeface="+mn-ea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lecture.ecc.u-tokyo.ac.jp/johzu/joho/Data/newLogicSimulator/simcir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lecture.ecc.u-tokyo.ac.jp/johzu/joho/Data/newLogicSimulator/simci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コンピュータ上で</a:t>
            </a:r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トレーナーを動かそう！！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例えば、今回は以下のものを使ってみよう！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r>
              <a:rPr lang="en-US" altLang="ja-JP" dirty="0" err="1" smtClean="0"/>
              <a:t>Simcir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lecture.ecc.u-tokyo.ac.jp/johzu/joho/Data/newLogicSimulator/simcir.html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ブラウザで開いてみよう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610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ukeikagaku2\Desktop\NAND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68760"/>
            <a:ext cx="9624060" cy="486918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例、</a:t>
            </a:r>
            <a:r>
              <a:rPr kumimoji="1" lang="en-US" altLang="ja-JP" dirty="0" smtClean="0"/>
              <a:t>NAND</a:t>
            </a:r>
            <a:r>
              <a:rPr kumimoji="1" lang="ja-JP" altLang="en-US" dirty="0" smtClean="0"/>
              <a:t>を使う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1720" y="4725144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トグルスイッチ両方</a:t>
            </a:r>
            <a:r>
              <a:rPr kumimoji="1" lang="en-US" altLang="ja-JP" dirty="0" smtClean="0"/>
              <a:t>ON:LED</a:t>
            </a:r>
            <a:r>
              <a:rPr kumimoji="1" lang="ja-JP" altLang="en-US" dirty="0" smtClean="0"/>
              <a:t>は光らない</a:t>
            </a:r>
            <a:endParaRPr kumimoji="1" lang="ja-JP" altLang="en-US" dirty="0"/>
          </a:p>
        </p:txBody>
      </p:sp>
      <p:sp>
        <p:nvSpPr>
          <p:cNvPr id="8" name="フレーム 7"/>
          <p:cNvSpPr/>
          <p:nvPr/>
        </p:nvSpPr>
        <p:spPr>
          <a:xfrm>
            <a:off x="3851920" y="1844824"/>
            <a:ext cx="720080" cy="792088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フレーム 8"/>
          <p:cNvSpPr/>
          <p:nvPr/>
        </p:nvSpPr>
        <p:spPr>
          <a:xfrm>
            <a:off x="3779912" y="3284984"/>
            <a:ext cx="720080" cy="792088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コンテンツ プレースホルダ 7"/>
          <p:cNvSpPr txBox="1">
            <a:spLocks noGrp="1"/>
          </p:cNvSpPr>
          <p:nvPr>
            <p:ph idx="1"/>
          </p:nvPr>
        </p:nvSpPr>
        <p:spPr>
          <a:xfrm>
            <a:off x="3851920" y="141277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コンテンツ プレースホルダ 7"/>
          <p:cNvSpPr txBox="1">
            <a:spLocks/>
          </p:cNvSpPr>
          <p:nvPr/>
        </p:nvSpPr>
        <p:spPr bwMode="auto">
          <a:xfrm>
            <a:off x="3779912" y="4077072"/>
            <a:ext cx="18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20000"/>
              </a:spcAft>
              <a:buClr>
                <a:srgbClr val="566019"/>
              </a:buClr>
              <a:buSzPct val="75000"/>
              <a:buFont typeface="Wingdings" charset="0"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コンテンツ プレースホルダ 7"/>
          <p:cNvSpPr txBox="1">
            <a:spLocks/>
          </p:cNvSpPr>
          <p:nvPr/>
        </p:nvSpPr>
        <p:spPr bwMode="auto">
          <a:xfrm>
            <a:off x="6660232" y="2204864"/>
            <a:ext cx="18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20000"/>
              </a:spcAft>
              <a:buClr>
                <a:srgbClr val="566019"/>
              </a:buClr>
              <a:buSzPct val="75000"/>
              <a:buFont typeface="Wingdings" charset="0"/>
              <a:buNone/>
              <a:tabLst/>
              <a:defRPr/>
            </a:pPr>
            <a:r>
              <a:rPr lang="ja-JP" altLang="en-US" sz="2800" b="1" kern="0" noProof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光らない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3782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zukeikagaku2\Desktop\NAND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40768"/>
            <a:ext cx="9395460" cy="490347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例、</a:t>
            </a:r>
            <a:r>
              <a:rPr kumimoji="1" lang="en-US" altLang="ja-JP" dirty="0" smtClean="0"/>
              <a:t>NAND</a:t>
            </a:r>
            <a:r>
              <a:rPr kumimoji="1" lang="ja-JP" altLang="en-US" dirty="0" smtClean="0"/>
              <a:t>を使う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39752" y="530120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今回は、トグルスイッチ二つ中一つを</a:t>
            </a:r>
            <a:r>
              <a:rPr kumimoji="1" lang="en-US" altLang="ja-JP" dirty="0" smtClean="0"/>
              <a:t>ON</a:t>
            </a:r>
            <a:r>
              <a:rPr lang="ja-JP" altLang="en-US" dirty="0" smtClean="0"/>
              <a:t>としていれば、</a:t>
            </a:r>
            <a:r>
              <a:rPr kumimoji="1" lang="en-US" altLang="ja-JP" dirty="0" smtClean="0"/>
              <a:t>LED</a:t>
            </a:r>
            <a:r>
              <a:rPr kumimoji="1" lang="ja-JP" altLang="en-US" dirty="0" smtClean="0"/>
              <a:t>は光る。</a:t>
            </a:r>
            <a:endParaRPr kumimoji="1" lang="ja-JP" altLang="en-US" dirty="0"/>
          </a:p>
        </p:txBody>
      </p:sp>
      <p:sp>
        <p:nvSpPr>
          <p:cNvPr id="6" name="フレーム 5"/>
          <p:cNvSpPr/>
          <p:nvPr/>
        </p:nvSpPr>
        <p:spPr>
          <a:xfrm>
            <a:off x="3707904" y="1844824"/>
            <a:ext cx="864096" cy="864096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フレーム 6"/>
          <p:cNvSpPr/>
          <p:nvPr/>
        </p:nvSpPr>
        <p:spPr>
          <a:xfrm>
            <a:off x="3707904" y="3284984"/>
            <a:ext cx="720080" cy="792088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 7"/>
          <p:cNvSpPr txBox="1">
            <a:spLocks noGrp="1"/>
          </p:cNvSpPr>
          <p:nvPr>
            <p:ph idx="1"/>
          </p:nvPr>
        </p:nvSpPr>
        <p:spPr>
          <a:xfrm>
            <a:off x="3635896" y="407707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コンテンツ プレースホルダ 7"/>
          <p:cNvSpPr txBox="1">
            <a:spLocks/>
          </p:cNvSpPr>
          <p:nvPr/>
        </p:nvSpPr>
        <p:spPr bwMode="auto">
          <a:xfrm>
            <a:off x="6804248" y="2348880"/>
            <a:ext cx="18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20000"/>
              </a:spcAft>
              <a:buClr>
                <a:srgbClr val="566019"/>
              </a:buClr>
              <a:buSzPct val="75000"/>
              <a:buFont typeface="Wingdings" charset="0"/>
              <a:buNone/>
              <a:tabLst/>
              <a:defRPr/>
            </a:pPr>
            <a:r>
              <a:rPr lang="ja-JP" altLang="en-US" sz="2800" b="1" kern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光る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コンテンツ プレースホルダ 7"/>
          <p:cNvSpPr txBox="1">
            <a:spLocks/>
          </p:cNvSpPr>
          <p:nvPr/>
        </p:nvSpPr>
        <p:spPr bwMode="auto">
          <a:xfrm>
            <a:off x="3851920" y="1412776"/>
            <a:ext cx="18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20000"/>
              </a:spcAft>
              <a:buClr>
                <a:srgbClr val="566019"/>
              </a:buClr>
              <a:buSzPct val="75000"/>
              <a:buFont typeface="Wingdings" charset="0"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32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に移動する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始めましょう！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詳しい説明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全部英語</a:t>
            </a:r>
            <a:r>
              <a:rPr kumimoji="1" lang="en-US" altLang="ja-JP" dirty="0" smtClean="0"/>
              <a:t>)</a:t>
            </a:r>
          </a:p>
          <a:p>
            <a:pPr marL="0" lvl="1" indent="0">
              <a:buClr>
                <a:srgbClr val="566019"/>
              </a:buClr>
              <a:buSzPct val="75000"/>
              <a:buNone/>
            </a:pPr>
            <a:r>
              <a:rPr kumimoji="1" lang="en-US" altLang="ja-JP" dirty="0" smtClean="0"/>
              <a:t>→</a:t>
            </a:r>
            <a:r>
              <a:rPr lang="en-US" altLang="ja-JP" dirty="0" smtClean="0">
                <a:hlinkClick r:id="rId3"/>
              </a:rPr>
              <a:t>http://lecture.ecc.u-tokyo.ac.jp/johzu/joho/Data/newLogicSimulator/sample.html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69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ukeikagaku2\Desktop\初期画面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268761"/>
            <a:ext cx="9646920" cy="480060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最初の画面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08104" y="1916832"/>
            <a:ext cx="33123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画面左側に道具がそろっている</a:t>
            </a:r>
            <a:endParaRPr kumimoji="1" lang="en-US" altLang="ja-JP" dirty="0" smtClean="0"/>
          </a:p>
          <a:p>
            <a:r>
              <a:rPr lang="en-US" altLang="ja-JP" dirty="0" smtClean="0"/>
              <a:t>→</a:t>
            </a:r>
            <a:r>
              <a:rPr lang="ja-JP" altLang="en-US" dirty="0" smtClean="0"/>
              <a:t>自分の好きなものをいろいろ組み合わせて複雑な回路を作ろう！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　　　　　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使いたいものを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　　　　　　ドラッグ＆ドロップ</a:t>
            </a:r>
            <a:r>
              <a:rPr kumimoji="1" lang="ja-JP" altLang="en-US" dirty="0" smtClean="0"/>
              <a:t>　　　</a:t>
            </a:r>
            <a:endParaRPr kumimoji="1" lang="ja-JP" altLang="en-US" dirty="0"/>
          </a:p>
        </p:txBody>
      </p:sp>
      <p:cxnSp>
        <p:nvCxnSpPr>
          <p:cNvPr id="13" name="曲線コネクタ 12"/>
          <p:cNvCxnSpPr/>
          <p:nvPr/>
        </p:nvCxnSpPr>
        <p:spPr>
          <a:xfrm>
            <a:off x="683568" y="2852936"/>
            <a:ext cx="2520280" cy="504056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44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ukeikagaku2\Desktop\電源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68760"/>
            <a:ext cx="9464040" cy="4869180"/>
          </a:xfrm>
          <a:prstGeom prst="rect">
            <a:avLst/>
          </a:prstGeom>
          <a:noFill/>
        </p:spPr>
      </p:pic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611560" y="1052736"/>
            <a:ext cx="8153400" cy="2125215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　　　　　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　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　　　　　　ドラッグ＆ドロップ</a:t>
            </a:r>
            <a:r>
              <a:rPr kumimoji="1" lang="ja-JP" altLang="en-US" dirty="0" smtClean="0"/>
              <a:t>　　　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必要なものをワークスペースへ置く</a:t>
            </a:r>
            <a:endParaRPr kumimoji="1" lang="ja-JP" altLang="en-US" dirty="0"/>
          </a:p>
        </p:txBody>
      </p:sp>
      <p:cxnSp>
        <p:nvCxnSpPr>
          <p:cNvPr id="13" name="曲線コネクタ 12"/>
          <p:cNvCxnSpPr/>
          <p:nvPr/>
        </p:nvCxnSpPr>
        <p:spPr>
          <a:xfrm>
            <a:off x="755576" y="2852936"/>
            <a:ext cx="2880320" cy="144016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44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ukeikagaku2\Desktop\繋ぐ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68760"/>
            <a:ext cx="9646920" cy="4960620"/>
          </a:xfrm>
          <a:prstGeom prst="rect">
            <a:avLst/>
          </a:prstGeom>
          <a:noFill/>
        </p:spPr>
      </p:pic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　　　　　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　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　　　　　　</a:t>
            </a: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導線を使ってつなげる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4067944" y="2924944"/>
            <a:ext cx="360040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 flipV="1">
            <a:off x="5004048" y="2132856"/>
            <a:ext cx="1008112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4067944" y="2204864"/>
            <a:ext cx="936104" cy="64807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635896" y="4005064"/>
            <a:ext cx="216024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１．ドラッグ開始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20072" y="3429000"/>
            <a:ext cx="216024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3.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リリース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31840" y="2060848"/>
            <a:ext cx="1368152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2. </a:t>
            </a:r>
            <a:r>
              <a:rPr lang="ja-JP" altLang="en-US" dirty="0" smtClean="0">
                <a:solidFill>
                  <a:srgbClr val="0000FF"/>
                </a:solidFill>
              </a:rPr>
              <a:t>ドラッグ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4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消し</a:t>
            </a:r>
            <a:r>
              <a:rPr kumimoji="1" lang="ja-JP" altLang="en-US" dirty="0" smtClean="0"/>
              <a:t>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7" name="Picture 3" descr="C:\Users\zukeikagaku2\Desktop\線あり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84784"/>
            <a:ext cx="9441180" cy="4949190"/>
          </a:xfrm>
          <a:prstGeom prst="rect">
            <a:avLst/>
          </a:prstGeom>
          <a:noFill/>
        </p:spPr>
      </p:pic>
      <p:cxnSp>
        <p:nvCxnSpPr>
          <p:cNvPr id="7" name="直線矢印コネクタ 6"/>
          <p:cNvCxnSpPr/>
          <p:nvPr/>
        </p:nvCxnSpPr>
        <p:spPr>
          <a:xfrm flipH="1" flipV="1">
            <a:off x="4572000" y="2780928"/>
            <a:ext cx="216024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788024" y="3789040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1.</a:t>
            </a:r>
            <a:r>
              <a:rPr lang="ja-JP" altLang="en-US" dirty="0" smtClean="0">
                <a:solidFill>
                  <a:srgbClr val="FF0000"/>
                </a:solidFill>
              </a:rPr>
              <a:t>クリックすると導線が消せる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消し</a:t>
            </a:r>
            <a:r>
              <a:rPr kumimoji="1" lang="ja-JP" altLang="en-US" dirty="0" smtClean="0"/>
              <a:t>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 descr="C:\Users\zukeikagaku2\Desktop\セン削除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40768"/>
            <a:ext cx="9281160" cy="4800600"/>
          </a:xfrm>
          <a:prstGeom prst="rect">
            <a:avLst/>
          </a:prstGeom>
          <a:noFill/>
        </p:spPr>
      </p:pic>
      <p:cxnSp>
        <p:nvCxnSpPr>
          <p:cNvPr id="8" name="曲線コネクタ 7"/>
          <p:cNvCxnSpPr/>
          <p:nvPr/>
        </p:nvCxnSpPr>
        <p:spPr>
          <a:xfrm rot="10800000">
            <a:off x="899592" y="1844824"/>
            <a:ext cx="3816424" cy="72008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339752" y="162880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2.</a:t>
            </a:r>
            <a:r>
              <a:rPr kumimoji="1" lang="ja-JP" altLang="en-US" smtClean="0">
                <a:solidFill>
                  <a:srgbClr val="FF0000"/>
                </a:solidFill>
              </a:rPr>
              <a:t>ドラッグ＆</a:t>
            </a:r>
            <a:r>
              <a:rPr lang="ja-JP" altLang="en-US" smtClean="0">
                <a:solidFill>
                  <a:srgbClr val="FF0000"/>
                </a:solidFill>
              </a:rPr>
              <a:t>ドロップ</a:t>
            </a:r>
            <a:r>
              <a:rPr kumimoji="1" lang="ja-JP" altLang="en-US" smtClean="0">
                <a:solidFill>
                  <a:srgbClr val="FF0000"/>
                </a:solidFill>
              </a:rPr>
              <a:t>する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と消せる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ukeikagaku2\Desktop\N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40768"/>
            <a:ext cx="9612630" cy="489204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例、</a:t>
            </a:r>
            <a:r>
              <a:rPr kumimoji="1" lang="en-US" altLang="ja-JP" dirty="0" smtClean="0"/>
              <a:t>NAND</a:t>
            </a:r>
            <a:r>
              <a:rPr kumimoji="1" lang="ja-JP" altLang="en-US" dirty="0" smtClean="0"/>
              <a:t>を使う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7704" y="414908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電源、トグルスイッチ、</a:t>
            </a:r>
            <a:r>
              <a:rPr lang="en-US" altLang="ja-JP" dirty="0"/>
              <a:t>NAND</a:t>
            </a:r>
            <a:r>
              <a:rPr lang="ja-JP" altLang="en-US" dirty="0"/>
              <a:t>、</a:t>
            </a:r>
            <a:r>
              <a:rPr lang="en-US" altLang="ja-JP" dirty="0"/>
              <a:t>LED</a:t>
            </a:r>
            <a:r>
              <a:rPr lang="ja-JP" altLang="en-US" dirty="0"/>
              <a:t>をつなげ、二つのトグルスイッチの組み合わせによって</a:t>
            </a:r>
            <a:r>
              <a:rPr lang="en-US" altLang="ja-JP" dirty="0"/>
              <a:t>LED</a:t>
            </a:r>
            <a:r>
              <a:rPr lang="ja-JP" altLang="en-US" dirty="0"/>
              <a:t>が光るかを確かめる！</a:t>
            </a:r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544522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トグルスイッチ一つだけ</a:t>
            </a:r>
            <a:r>
              <a:rPr kumimoji="1" lang="en-US" altLang="ja-JP" dirty="0" smtClean="0"/>
              <a:t>ON:LED</a:t>
            </a:r>
            <a:r>
              <a:rPr kumimoji="1" lang="ja-JP" altLang="en-US" dirty="0" smtClean="0"/>
              <a:t>光る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055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ukeikagaku2\Desktop\NA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56792"/>
            <a:ext cx="9361170" cy="477774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例、</a:t>
            </a:r>
            <a:r>
              <a:rPr kumimoji="1" lang="en-US" altLang="ja-JP" dirty="0" smtClean="0"/>
              <a:t>NAND</a:t>
            </a:r>
            <a:r>
              <a:rPr kumimoji="1" lang="ja-JP" altLang="en-US" dirty="0" smtClean="0"/>
              <a:t>を使う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51720" y="5157192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トグルスイッチ両方</a:t>
            </a:r>
            <a:r>
              <a:rPr kumimoji="1" lang="en-US" altLang="ja-JP" dirty="0" smtClean="0"/>
              <a:t>OFF:LED</a:t>
            </a:r>
            <a:r>
              <a:rPr kumimoji="1" lang="ja-JP" altLang="en-US" dirty="0" smtClean="0"/>
              <a:t>光る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 txBox="1">
            <a:spLocks noGrp="1"/>
          </p:cNvSpPr>
          <p:nvPr>
            <p:ph idx="1"/>
          </p:nvPr>
        </p:nvSpPr>
        <p:spPr>
          <a:xfrm>
            <a:off x="4283968" y="162880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OFF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フレーム 9"/>
          <p:cNvSpPr/>
          <p:nvPr/>
        </p:nvSpPr>
        <p:spPr>
          <a:xfrm>
            <a:off x="3851920" y="2060848"/>
            <a:ext cx="720080" cy="792088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フレーム 10"/>
          <p:cNvSpPr/>
          <p:nvPr/>
        </p:nvSpPr>
        <p:spPr>
          <a:xfrm>
            <a:off x="3707904" y="3501008"/>
            <a:ext cx="720080" cy="792088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コンテンツ プレースホルダ 7"/>
          <p:cNvSpPr txBox="1">
            <a:spLocks/>
          </p:cNvSpPr>
          <p:nvPr/>
        </p:nvSpPr>
        <p:spPr bwMode="auto">
          <a:xfrm>
            <a:off x="3563888" y="4365104"/>
            <a:ext cx="18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20000"/>
              </a:spcAft>
              <a:buClr>
                <a:srgbClr val="566019"/>
              </a:buClr>
              <a:buSzPct val="75000"/>
              <a:buFont typeface="Wingdings" charset="0"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コンテンツ プレースホルダ 7"/>
          <p:cNvSpPr txBox="1">
            <a:spLocks/>
          </p:cNvSpPr>
          <p:nvPr/>
        </p:nvSpPr>
        <p:spPr bwMode="auto">
          <a:xfrm>
            <a:off x="6804248" y="2492896"/>
            <a:ext cx="18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20000"/>
              </a:spcAft>
              <a:buClr>
                <a:srgbClr val="566019"/>
              </a:buClr>
              <a:buSzPct val="75000"/>
              <a:buFont typeface="Wingdings" charset="0"/>
              <a:buNone/>
              <a:tabLst/>
              <a:defRPr/>
            </a:pPr>
            <a:r>
              <a:rPr lang="ja-JP" altLang="en-US" sz="2800" b="1" kern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光る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10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第9章ユーザインタフェース">
  <a:themeElements>
    <a:clrScheme name="第9章ユーザインタフェース 1">
      <a:dk1>
        <a:srgbClr val="65681C"/>
      </a:dk1>
      <a:lt1>
        <a:srgbClr val="FFFFFF"/>
      </a:lt1>
      <a:dk2>
        <a:srgbClr val="4C4C4C"/>
      </a:dk2>
      <a:lt2>
        <a:srgbClr val="B2B2B2"/>
      </a:lt2>
      <a:accent1>
        <a:srgbClr val="D4DE8A"/>
      </a:accent1>
      <a:accent2>
        <a:srgbClr val="749341"/>
      </a:accent2>
      <a:accent3>
        <a:srgbClr val="FFFFFF"/>
      </a:accent3>
      <a:accent4>
        <a:srgbClr val="555816"/>
      </a:accent4>
      <a:accent5>
        <a:srgbClr val="E6ECC4"/>
      </a:accent5>
      <a:accent6>
        <a:srgbClr val="68853A"/>
      </a:accent6>
      <a:hlink>
        <a:srgbClr val="B3D039"/>
      </a:hlink>
      <a:folHlink>
        <a:srgbClr val="91B82F"/>
      </a:folHlink>
    </a:clrScheme>
    <a:fontScheme name="第9章ユーザインタフェース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第9章ユーザインタフェース 1">
        <a:dk1>
          <a:srgbClr val="65681C"/>
        </a:dk1>
        <a:lt1>
          <a:srgbClr val="FFFFFF"/>
        </a:lt1>
        <a:dk2>
          <a:srgbClr val="4C4C4C"/>
        </a:dk2>
        <a:lt2>
          <a:srgbClr val="B2B2B2"/>
        </a:lt2>
        <a:accent1>
          <a:srgbClr val="D4DE8A"/>
        </a:accent1>
        <a:accent2>
          <a:srgbClr val="749341"/>
        </a:accent2>
        <a:accent3>
          <a:srgbClr val="FFFFFF"/>
        </a:accent3>
        <a:accent4>
          <a:srgbClr val="555816"/>
        </a:accent4>
        <a:accent5>
          <a:srgbClr val="E6ECC4"/>
        </a:accent5>
        <a:accent6>
          <a:srgbClr val="68853A"/>
        </a:accent6>
        <a:hlink>
          <a:srgbClr val="B3D039"/>
        </a:hlink>
        <a:folHlink>
          <a:srgbClr val="91B8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DesignTemplete_green2</Template>
  <TotalTime>2323</TotalTime>
  <Words>229</Words>
  <Application>Microsoft Macintosh PowerPoint</Application>
  <PresentationFormat>画面に合わせる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第9章ユーザインタフェース</vt:lpstr>
      <vt:lpstr>コンピュータ上でICトレーナーを動かそう！！</vt:lpstr>
      <vt:lpstr>URLに移動する</vt:lpstr>
      <vt:lpstr>最初の画面</vt:lpstr>
      <vt:lpstr>必要なものをワークスペースへ置く</vt:lpstr>
      <vt:lpstr>導線を使ってつなげる</vt:lpstr>
      <vt:lpstr>消し方</vt:lpstr>
      <vt:lpstr>消し方</vt:lpstr>
      <vt:lpstr>例、NANDを使う</vt:lpstr>
      <vt:lpstr>例、NANDを使う</vt:lpstr>
      <vt:lpstr>例、NANDを使う</vt:lpstr>
      <vt:lpstr>例、NANDを使う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natsu</dc:creator>
  <cp:lastModifiedBy>山口 泰</cp:lastModifiedBy>
  <cp:revision>193</cp:revision>
  <cp:lastPrinted>2011-06-07T01:05:13Z</cp:lastPrinted>
  <dcterms:created xsi:type="dcterms:W3CDTF">2006-03-30T11:58:50Z</dcterms:created>
  <dcterms:modified xsi:type="dcterms:W3CDTF">2015-03-26T03:41:50Z</dcterms:modified>
</cp:coreProperties>
</file>