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65"/>
  </p:notesMasterIdLst>
  <p:sldIdLst>
    <p:sldId id="256" r:id="rId2"/>
    <p:sldId id="350" r:id="rId3"/>
    <p:sldId id="266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314" r:id="rId63"/>
    <p:sldId id="315" r:id="rId64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FF40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/>
    <p:restoredTop sz="93452"/>
  </p:normalViewPr>
  <p:slideViewPr>
    <p:cSldViewPr snapToGrid="0" snapToObjects="1">
      <p:cViewPr varScale="1">
        <p:scale>
          <a:sx n="94" d="100"/>
          <a:sy n="94" d="100"/>
        </p:scale>
        <p:origin x="216" y="688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lvl="1">
              <a:spcBef>
                <a:spcPts val="0"/>
              </a:spcBef>
            </a:pPr>
            <a:endParaRPr/>
          </a:p>
          <a:p>
            <a:pPr lvl="2">
              <a:spcBef>
                <a:spcPts val="0"/>
              </a:spcBef>
            </a:pPr>
            <a:endParaRPr/>
          </a:p>
          <a:p>
            <a:pPr lvl="3">
              <a:spcBef>
                <a:spcPts val="0"/>
              </a:spcBef>
            </a:pPr>
            <a:endParaRPr/>
          </a:p>
          <a:p>
            <a:pPr lvl="4">
              <a:spcBef>
                <a:spcPts val="0"/>
              </a:spcBef>
            </a:pPr>
            <a:endParaRPr/>
          </a:p>
          <a:p>
            <a:pPr lvl="5">
              <a:spcBef>
                <a:spcPts val="0"/>
              </a:spcBef>
            </a:pPr>
            <a:endParaRPr/>
          </a:p>
          <a:p>
            <a:pPr lvl="6">
              <a:spcBef>
                <a:spcPts val="0"/>
              </a:spcBef>
            </a:pPr>
            <a:endParaRPr/>
          </a:p>
          <a:p>
            <a:pPr lvl="7">
              <a:spcBef>
                <a:spcPts val="0"/>
              </a:spcBef>
            </a:pPr>
            <a:endParaRPr/>
          </a:p>
          <a:p>
            <a:pPr lvl="8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90324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dk2"/>
                </a:solidFill>
              </a:rPr>
              <a:t>Note from Chuck.  If you are using these materials, you can remove the UM logo and replace it with your own, but please retain the CC-BY logo on the first page as well </a:t>
            </a:r>
            <a:r>
              <a:rPr lang="en-US">
                <a:solidFill>
                  <a:schemeClr val="dk2"/>
                </a:solidFill>
              </a:rPr>
              <a:t>as the</a:t>
            </a:r>
            <a:r>
              <a:rPr lang="en-US" baseline="0">
                <a:solidFill>
                  <a:schemeClr val="dk2"/>
                </a:solidFill>
              </a:rPr>
              <a:t> acknowledgement page(s) at the end</a:t>
            </a:r>
            <a:r>
              <a:rPr lang="en-US">
                <a:solidFill>
                  <a:schemeClr val="dk2"/>
                </a:solidFill>
              </a:rPr>
              <a:t>.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90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83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1932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698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957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82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979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77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174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5856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08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-6882029" y="-4022073"/>
            <a:ext cx="13764058" cy="94248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06400" eaLnBrk="0" fontAlgn="base" hangingPunct="0">
              <a:lnSpc>
                <a:spcPct val="57000"/>
              </a:lnSpc>
              <a:spcBef>
                <a:spcPct val="0"/>
              </a:spcBef>
              <a:spcAft>
                <a:spcPct val="0"/>
              </a:spcAft>
              <a:buClr>
                <a:srgbClr val="2B453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06400" eaLnBrk="0" fontAlgn="base" hangingPunct="0">
              <a:lnSpc>
                <a:spcPct val="57000"/>
              </a:lnSpc>
              <a:spcBef>
                <a:spcPct val="0"/>
              </a:spcBef>
              <a:spcAft>
                <a:spcPct val="0"/>
              </a:spcAft>
              <a:buClr>
                <a:srgbClr val="2B453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06400" eaLnBrk="0" fontAlgn="base" hangingPunct="0">
              <a:lnSpc>
                <a:spcPct val="57000"/>
              </a:lnSpc>
              <a:spcBef>
                <a:spcPct val="0"/>
              </a:spcBef>
              <a:spcAft>
                <a:spcPct val="0"/>
              </a:spcAft>
              <a:buClr>
                <a:srgbClr val="2B453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06400" eaLnBrk="0" fontAlgn="base" hangingPunct="0">
              <a:lnSpc>
                <a:spcPct val="57000"/>
              </a:lnSpc>
              <a:spcBef>
                <a:spcPct val="0"/>
              </a:spcBef>
              <a:spcAft>
                <a:spcPct val="0"/>
              </a:spcAft>
              <a:buClr>
                <a:srgbClr val="2B4530"/>
              </a:buClr>
              <a:buSzPct val="100000"/>
              <a:buFont typeface="Times New Roman" charset="0"/>
              <a:defRPr sz="22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1619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46082" y="4352615"/>
            <a:ext cx="4759429" cy="26161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064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064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064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064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</a:pPr>
            <a:r>
              <a:rPr lang="en-GB" altLang="ja-JP">
                <a:cs typeface="ＭＳ Ｐゴシック" charset="0"/>
              </a:rPr>
              <a:t>○</a:t>
            </a:r>
            <a:r>
              <a:rPr lang="ja-JP" altLang="en-GB">
                <a:cs typeface="ＭＳ Ｐゴシック" charset="0"/>
              </a:rPr>
              <a:t>竹内先生のスライド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951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480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8186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8133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991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6868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032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838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94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56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2579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25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901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8" name="Shape 6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7847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619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7935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2221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98828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2622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2249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6" name="Shape 6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04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3241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1" name="Shape 7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8197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38758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3" name="Shape 7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815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4471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272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0194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8891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419388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86" name="Shape 7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169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79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35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6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603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928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pening Titl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 hasCustomPrompt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0" rIns="91440" bIns="0" anchor="t" anchorCtr="0"/>
          <a:lstStyle>
            <a:lvl1pPr marL="871538" lvl="0" indent="-301625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1pPr>
            <a:lvl2pPr marL="1212850" lvl="1" indent="-303213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Arial" charset="0"/>
              <a:buChar char="•"/>
              <a:tabLst/>
              <a:defRPr sz="3200">
                <a:solidFill>
                  <a:schemeClr val="bg1"/>
                </a:solidFill>
              </a:defRPr>
            </a:lvl2pPr>
            <a:lvl3pPr marL="1439863" lvl="2" indent="-285750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tabLst/>
              <a:defRPr sz="2800">
                <a:solidFill>
                  <a:schemeClr val="bg1"/>
                </a:solidFill>
              </a:defRPr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932000" cy="1692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11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9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833718"/>
            <a:ext cx="13932000" cy="1706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1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13" r:id="rId2"/>
    <p:sldLayoutId id="2147483716" r:id="rId3"/>
    <p:sldLayoutId id="2147483717" r:id="rId4"/>
    <p:sldLayoutId id="214748371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7200" b="0" i="0" u="none" strike="noStrike" cap="none">
          <a:solidFill>
            <a:srgbClr val="FFFF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0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python.org/library/socke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353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_Protocol_Suit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tt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youtube.com/watch?v=x2GylLq59r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79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_Protocol_Suite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itcowan/210385069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Tin_can_telephon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scrapin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Web_crawler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sock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-chuck.com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hyperlink" Target="http://open.umich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CP_and_UDP_po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List_of_TCP_and_UDP_port_numb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Networked Programs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549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48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Chapter 12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u="none" strike="noStrike" cap="none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for Everybody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20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www.py4e.com</a:t>
            </a:r>
            <a:endParaRPr lang="en-US" sz="3200" u="none" strike="noStrike" cap="none" dirty="0">
              <a:solidFill>
                <a:srgbClr val="FFFF00"/>
              </a:solidFill>
              <a:latin typeface="Arial Regular" charset="0"/>
              <a:ea typeface="Arial Regular" charset="0"/>
              <a:cs typeface="Arial Regular" charset="0"/>
              <a:sym typeface="Cabin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730250"/>
            <a:ext cx="9576360" cy="7442200"/>
          </a:xfrm>
          <a:prstGeom prst="rect">
            <a:avLst/>
          </a:prstGeom>
        </p:spPr>
      </p:pic>
      <p:sp>
        <p:nvSpPr>
          <p:cNvPr id="404" name="Shape 404"/>
          <p:cNvSpPr txBox="1"/>
          <p:nvPr/>
        </p:nvSpPr>
        <p:spPr>
          <a:xfrm>
            <a:off x="10446310" y="2876550"/>
            <a:ext cx="5318125" cy="2857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ウェブサーバーが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「</a:t>
            </a: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非標準</a:t>
            </a:r>
            <a:r>
              <a:rPr lang="en-US" sz="360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」</a:t>
            </a: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ポートで動作している場合、URLにポート番号が表示されることがあります。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81500" y="1879600"/>
            <a:ext cx="1829080" cy="2571750"/>
          </a:xfrm>
          <a:prstGeom prst="straightConnector1">
            <a:avLst/>
          </a:prstGeom>
          <a:ln w="63500">
            <a:solidFill>
              <a:srgbClr val="00FA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Pythonのソケット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1155700" y="2905299"/>
            <a:ext cx="13932000" cy="133412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PythonはTCPソケットをビルトインでサポートしています。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1574800" y="3897300"/>
            <a:ext cx="14092799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インポートソケット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 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= 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socket.socket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socket.AF_INET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, </a:t>
            </a: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socket.SOCK_STREAM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  <a:p>
            <a:pPr lvl="0">
              <a:buClr>
                <a:srgbClr val="FFFF00"/>
              </a:buClr>
              <a:buSzPct val="25000"/>
            </a:pPr>
            <a:r>
              <a:rPr lang="en-US" sz="30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mysock.connect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 ('</a:t>
            </a:r>
            <a:r>
              <a:rPr lang="en-US" sz="3000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data.pr4e.org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', </a:t>
            </a:r>
            <a:r>
              <a:rPr lang="en-US" sz="30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80</a:t>
            </a:r>
            <a:r>
              <a:rPr lang="en-US" sz="30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) です。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3212625" y="7430175"/>
            <a:ext cx="89639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http://docs.python.org/library/socket.html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3117850" y="6388100"/>
            <a:ext cx="1079400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8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ホスト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0909300" y="6388100"/>
            <a:ext cx="9761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8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ポート</a:t>
            </a:r>
          </a:p>
        </p:txBody>
      </p:sp>
      <p:cxnSp>
        <p:nvCxnSpPr>
          <p:cNvPr id="416" name="Shape 416"/>
          <p:cNvCxnSpPr/>
          <p:nvPr/>
        </p:nvCxnSpPr>
        <p:spPr>
          <a:xfrm flipH="1">
            <a:off x="4404840" y="5653200"/>
            <a:ext cx="2089198" cy="991985"/>
          </a:xfrm>
          <a:prstGeom prst="straightConnector1">
            <a:avLst/>
          </a:prstGeom>
          <a:noFill/>
          <a:ln w="1016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17" name="Shape 417"/>
          <p:cNvCxnSpPr/>
          <p:nvPr/>
        </p:nvCxnSpPr>
        <p:spPr>
          <a:xfrm>
            <a:off x="9714530" y="5647015"/>
            <a:ext cx="988949" cy="998170"/>
          </a:xfrm>
          <a:prstGeom prst="straightConnector1">
            <a:avLst/>
          </a:prstGeom>
          <a:noFill/>
          <a:ln w="1016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/>
        </p:nvSpPr>
        <p:spPr>
          <a:xfrm>
            <a:off x="11607800" y="4254500"/>
            <a:ext cx="45578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4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http://xkcd.com/353/</a:t>
            </a: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7701" y="801611"/>
            <a:ext cx="6115050" cy="7527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アプリケーションプロトコル</a:t>
            </a:r>
          </a:p>
        </p:txBody>
      </p:sp>
    </p:spTree>
    <p:extLst>
      <p:ext uri="{BB962C8B-B14F-4D97-AF65-F5344CB8AC3E}">
        <p14:creationId xmlns:p14="http://schemas.microsoft.com/office/powerpoint/2010/main" val="239719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アプリケーションプロトコル 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4930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TCP（とPython）は信頼できる</a:t>
            </a:r>
            <a:r>
              <a:rPr lang="en-US" sz="3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ソケットを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提供してくれるので、その</a:t>
            </a:r>
            <a:r>
              <a:rPr lang="en-US" sz="3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ソケットを使って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何をしたい</a:t>
            </a: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のか？  どんな問題を解決したいのか？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アプリケーションプロトコル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メール</a:t>
            </a:r>
          </a:p>
          <a:p>
            <a:pPr marL="4699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ワールドワイドウェブ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806700"/>
            <a:ext cx="6007100" cy="4698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 txBox="1"/>
          <p:nvPr/>
        </p:nvSpPr>
        <p:spPr>
          <a:xfrm>
            <a:off x="9613900" y="3390900"/>
            <a:ext cx="5410200" cy="6730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Shape 432"/>
          <p:cNvSpPr txBox="1"/>
          <p:nvPr/>
        </p:nvSpPr>
        <p:spPr>
          <a:xfrm>
            <a:off x="7934325" y="7610950"/>
            <a:ext cx="815220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出典</a:t>
            </a:r>
            <a:r>
              <a:rPr lang="en-US" sz="24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： </a:t>
            </a:r>
            <a:r>
              <a:rPr lang="en-US" sz="24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http://en.wikipedia.org/wiki/Internet_Protocol_Suite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 - Hypertext </a:t>
            </a:r>
            <a:r>
              <a:rPr lang="en-US" sz="66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Transfer </a:t>
            </a: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Protocol（ハイパーテキスト</a:t>
            </a:r>
            <a:r>
              <a:rPr lang="en-US" sz="660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転送</a:t>
            </a: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プロトコル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インターネット上で主流のアプリケーションレイヤープロトコル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HTML、画像、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ドキュメントなどを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取得するために、Webのために発明されました。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文書以外の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データも</a:t>
            </a: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取得できる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ように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拡張 - RSS、Webサービスなど  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基本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コンセプト - 接続を行う - 文書を要求する - 文書を取得する - 接続を終了する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4773597" y="7473950"/>
            <a:ext cx="7368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http://en.wikipedia.org/wiki/Http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4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4294967295"/>
          </p:nvPr>
        </p:nvSpPr>
        <p:spPr>
          <a:xfrm>
            <a:off x="1155800" y="2539899"/>
            <a:ext cx="13931900" cy="402107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ハイパーテキスト</a:t>
            </a:r>
            <a:r>
              <a:rPr lang="en-US" sz="47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転送</a:t>
            </a:r>
            <a:r>
              <a:rPr lang="en-US" sz="47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プロトコルとは、ブラウザがインターネット上のサーバーからWeb文書を取得するためのルールです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1987654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74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プロトコルとは何ですか？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9550400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お互いの行動を予測できるように</a:t>
            </a:r>
            <a:r>
              <a:rPr lang="en-US" sz="34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、</a:t>
            </a:r>
            <a:r>
              <a:rPr lang="en-US" sz="34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すべての関係者が従うルールのセット</a:t>
            </a:r>
          </a:p>
          <a:p>
            <a:pPr marL="457200" marR="0" lvl="0" indent="-4445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そして、ぶつからないように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アメリカの対面通行道路では、右側通行にする</a:t>
            </a:r>
          </a:p>
          <a:p>
            <a:pPr marL="927100" marR="0" lvl="1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Tx/>
              <a:buChar char="-"/>
            </a:pPr>
            <a:r>
              <a:rPr lang="en-US" sz="34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イギリスの対面通行道路では、道路の</a:t>
            </a:r>
            <a:r>
              <a:rPr lang="en-US" sz="3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左側を走行する</a:t>
            </a:r>
          </a:p>
        </p:txBody>
      </p:sp>
      <p:pic>
        <p:nvPicPr>
          <p:cNvPr id="452" name="Shape 4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17311" y="2413000"/>
            <a:ext cx="4065586" cy="255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12550" y="5549900"/>
            <a:ext cx="4070350" cy="285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/>
        </p:nvSpPr>
        <p:spPr>
          <a:xfrm>
            <a:off x="3178175" y="1879600"/>
            <a:ext cx="91677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600" b="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http://www.dr-chuck.com/page1.htm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3091637" y="2895600"/>
            <a:ext cx="17223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プロトコル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6805611" y="2895600"/>
            <a:ext cx="92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ホスト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9825800" y="2895600"/>
            <a:ext cx="241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文書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08618" y="4194074"/>
            <a:ext cx="3736182" cy="3444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11995150" y="6191250"/>
            <a:ext cx="3244850" cy="1143000"/>
          </a:xfrm>
          <a:prstGeom prst="rect">
            <a:avLst/>
          </a:prstGeom>
          <a:solidFill>
            <a:srgbClr val="000000">
              <a:alpha val="52549"/>
            </a:srgbClr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ロバート・カイリュー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セルン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465598" y="5835650"/>
            <a:ext cx="9559500" cy="609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5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http://www.youtube.com/watch?v=x2GylLq59rI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1659712" y="6813348"/>
            <a:ext cx="221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1:17 - 2:19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FFD966"/>
                </a:solidFill>
              </a:rPr>
              <a:t>サーバーからデータを取得する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1155700" y="3174666"/>
            <a:ext cx="13932000" cy="4194407"/>
          </a:xfrm>
        </p:spPr>
        <p:txBody>
          <a:bodyPr/>
          <a:lstStyle/>
          <a:p>
            <a:pPr marL="749309">
              <a:defRPr/>
            </a:pPr>
            <a:r>
              <a:rPr lang="en-US" altLang="en-US" sz="3401"/>
              <a:t>ユーザーがhref=の値を持つアンカータグをクリックして新しいページに移るたびに、ブラウザはウェブサーバーに接続し、</a:t>
            </a:r>
            <a:r>
              <a:rPr lang="ja-JP" altLang="en-US" sz="3401">
                <a:latin typeface="Arial" charset="0"/>
              </a:rPr>
              <a:t>「</a:t>
            </a:r>
            <a:r>
              <a:rPr lang="en-US" altLang="ja-JP" sz="3401"/>
              <a:t>GET</a:t>
            </a:r>
            <a:r>
              <a:rPr lang="ja-JP" altLang="en-US" sz="3401">
                <a:latin typeface="Arial" charset="0"/>
              </a:rPr>
              <a:t>」</a:t>
            </a:r>
            <a:r>
              <a:rPr lang="en-US" altLang="ja-JP" sz="3401"/>
              <a:t>リクエストを発行します - 指定したURLのページのコンテンツを取得するために</a:t>
            </a:r>
          </a:p>
          <a:p>
            <a:pPr marL="749309">
              <a:defRPr/>
            </a:pPr>
            <a:r>
              <a:rPr lang="en-US" altLang="en-US" sz="3401"/>
              <a:t>サーバーはHTMLドキュメントをブラウザに返し、ブラウザはドキュメントを整形してユーザーに表示する</a:t>
            </a:r>
          </a:p>
        </p:txBody>
      </p:sp>
    </p:spTree>
    <p:extLst>
      <p:ext uri="{BB962C8B-B14F-4D97-AF65-F5344CB8AC3E}">
        <p14:creationId xmlns:p14="http://schemas.microsoft.com/office/powerpoint/2010/main" val="1363700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05084"/>
            <a:ext cx="8277906" cy="3096919"/>
          </a:xfrm>
        </p:spPr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ネットワーク・アーキテクチャの無料本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5137187"/>
            <a:ext cx="7523126" cy="3122806"/>
          </a:xfrm>
        </p:spPr>
        <p:txBody>
          <a:bodyPr/>
          <a:lstStyle/>
          <a:p>
            <a:r>
              <a:rPr lang="en-US" dirty="0"/>
              <a:t>このトピックに興味を持たれた方、またはより詳細な情報が必要な方</a:t>
            </a:r>
          </a:p>
          <a:p>
            <a:r>
              <a:rPr lang="en-US" dirty="0" err="1"/>
              <a:t>www.net-intro.com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735" y="1297172"/>
            <a:ext cx="4506035" cy="64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46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ブラウザー</a:t>
            </a:r>
            <a:endParaRPr lang="en-US" altLang="en-US" sz="5401"/>
          </a:p>
        </p:txBody>
      </p:sp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ウェブサーバー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8535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ブラウザー</a:t>
            </a:r>
            <a:endParaRPr lang="en-US" altLang="en-US" sz="5401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ウェブサーバー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13319" name="TextBox 17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356609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ブラウザー</a:t>
            </a:r>
            <a:endParaRPr lang="en-US" altLang="en-US" sz="5401"/>
          </a:p>
        </p:txBody>
      </p:sp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ウェブサーバー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リクエスト</a:t>
            </a: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739833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ブラウザー</a:t>
            </a:r>
            <a:endParaRPr lang="en-US" altLang="en-US" sz="5401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ウェブサーバー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2775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2777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リクエスト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872802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ブラウザー</a:t>
            </a:r>
            <a:endParaRPr lang="en-US" altLang="en-US" sz="5401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ウェブサーバー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3800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00FF00"/>
                </a:solidFill>
                <a:ea typeface="ＭＳ Ｐゴシック" charset="-128"/>
              </a:rPr>
              <a:t>&lt;h1&gt;2ページ目&lt;/h1&gt;&lt;p&gt;お好みで、&lt;a href="page1.htm"&gt;1ページ目&lt;/a&gt;に戻ることができます。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3802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リクエスト</a:t>
            </a:r>
          </a:p>
        </p:txBody>
      </p:sp>
      <p:sp>
        <p:nvSpPr>
          <p:cNvPr id="33803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レスポンス</a:t>
            </a:r>
          </a:p>
        </p:txBody>
      </p:sp>
      <p:sp>
        <p:nvSpPr>
          <p:cNvPr id="33806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6397" name="TextBox 14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313976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5600" y="4608690"/>
            <a:ext cx="15544800" cy="396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1">
                <a:solidFill>
                  <a:srgbClr val="0000FF"/>
                </a:solidFill>
                <a:ea typeface="ＭＳ Ｐゴシック" charset="-128"/>
              </a:rPr>
              <a:t>ブラウザー</a:t>
            </a:r>
            <a:endParaRPr lang="en-US" altLang="en-US" sz="5401"/>
          </a:p>
        </p:txBody>
      </p:sp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934" y="2853269"/>
            <a:ext cx="1645356" cy="124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/>
          </p:cNvSpPr>
          <p:nvPr/>
        </p:nvSpPr>
        <p:spPr bwMode="auto">
          <a:xfrm>
            <a:off x="6297280" y="702614"/>
            <a:ext cx="3297377" cy="1600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ウェブサーバー</a:t>
            </a:r>
          </a:p>
          <a:p>
            <a:pPr algn="ctr" eaLnBrk="1" hangingPunct="1">
              <a:defRPr/>
            </a:pPr>
            <a:endParaRPr lang="en-US" altLang="en-US" sz="52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7560734" y="2404533"/>
            <a:ext cx="22578" cy="2065867"/>
          </a:xfrm>
          <a:prstGeom prst="line">
            <a:avLst/>
          </a:prstGeom>
          <a:noFill/>
          <a:ln w="1143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rot="10800000" flipH="1">
            <a:off x="8308622" y="2427112"/>
            <a:ext cx="22578" cy="2108201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90" y="52436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1" y="5142089"/>
            <a:ext cx="4978400" cy="294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4363156" y="5294490"/>
            <a:ext cx="2393244" cy="1349022"/>
          </a:xfrm>
          <a:prstGeom prst="line">
            <a:avLst/>
          </a:prstGeom>
          <a:noFill/>
          <a:ln w="114300">
            <a:solidFill>
              <a:schemeClr val="accent1">
                <a:lumMod val="50000"/>
              </a:schemeClr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>
              <a:ea typeface="ヒラギノ角ゴ ProN W3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9194801" y="5446890"/>
            <a:ext cx="1600201" cy="990601"/>
          </a:xfrm>
          <a:prstGeom prst="line">
            <a:avLst/>
          </a:prstGeom>
          <a:noFill/>
          <a:ln w="114300">
            <a:solidFill>
              <a:schemeClr val="bg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4826" name="Rectangle 11"/>
          <p:cNvSpPr>
            <a:spLocks/>
          </p:cNvSpPr>
          <p:nvPr/>
        </p:nvSpPr>
        <p:spPr bwMode="auto">
          <a:xfrm>
            <a:off x="10986912" y="1586090"/>
            <a:ext cx="4967111" cy="321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00FF00"/>
                </a:solidFill>
                <a:ea typeface="ＭＳ Ｐゴシック" charset="-128"/>
              </a:rPr>
              <a:t>&lt;h1&gt;2ページ目&lt;/h1&gt;&lt;p&gt;お好みで、&lt;a href="page1.htm"&gt;1ページ目&lt;/a&gt;に戻ることができます。</a:t>
            </a:r>
          </a:p>
        </p:txBody>
      </p:sp>
      <p:sp>
        <p:nvSpPr>
          <p:cNvPr id="50188" name="Rectangle 12"/>
          <p:cNvSpPr>
            <a:spLocks/>
          </p:cNvSpPr>
          <p:nvPr/>
        </p:nvSpPr>
        <p:spPr bwMode="auto">
          <a:xfrm>
            <a:off x="7315201" y="1763891"/>
            <a:ext cx="1270000" cy="544688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80</a:t>
            </a:r>
          </a:p>
        </p:txBody>
      </p:sp>
      <p:sp>
        <p:nvSpPr>
          <p:cNvPr id="34828" name="TextBox 2"/>
          <p:cNvSpPr txBox="1">
            <a:spLocks noChangeArrowheads="1"/>
          </p:cNvSpPr>
          <p:nvPr/>
        </p:nvSpPr>
        <p:spPr bwMode="auto">
          <a:xfrm>
            <a:off x="1803139" y="685802"/>
            <a:ext cx="16995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</a:rPr>
              <a:t>リクエスト</a:t>
            </a:r>
          </a:p>
        </p:txBody>
      </p:sp>
      <p:sp>
        <p:nvSpPr>
          <p:cNvPr id="34829" name="TextBox 15"/>
          <p:cNvSpPr txBox="1">
            <a:spLocks noChangeArrowheads="1"/>
          </p:cNvSpPr>
          <p:nvPr/>
        </p:nvSpPr>
        <p:spPr bwMode="auto">
          <a:xfrm>
            <a:off x="12242777" y="685802"/>
            <a:ext cx="19784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</a:rPr>
              <a:t>レスポンス</a:t>
            </a: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8432707" y="5827891"/>
            <a:ext cx="15552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</a:rPr>
              <a:t>パース/</a:t>
            </a:r>
          </a:p>
          <a:p>
            <a:pPr algn="ctr" eaLnBrk="1" hangingPunct="1">
              <a:defRPr/>
            </a:pPr>
            <a:r>
              <a:rPr lang="en-US" altLang="en-US">
                <a:solidFill>
                  <a:schemeClr val="bg1"/>
                </a:solidFill>
              </a:rPr>
              <a:t>レンダー</a:t>
            </a:r>
          </a:p>
        </p:txBody>
      </p:sp>
      <p:sp>
        <p:nvSpPr>
          <p:cNvPr id="34833" name="Rectangle 10"/>
          <p:cNvSpPr>
            <a:spLocks/>
          </p:cNvSpPr>
          <p:nvPr/>
        </p:nvSpPr>
        <p:spPr bwMode="auto">
          <a:xfrm>
            <a:off x="533401" y="3874913"/>
            <a:ext cx="6984999" cy="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100">
                <a:solidFill>
                  <a:srgbClr val="FFFF00"/>
                </a:solidFill>
                <a:ea typeface="ＭＳ Ｐゴシック" charset="-128"/>
              </a:rPr>
              <a:t>GET http://www.dr-chuck.com/page2.htm</a:t>
            </a:r>
          </a:p>
        </p:txBody>
      </p:sp>
      <p:sp>
        <p:nvSpPr>
          <p:cNvPr id="17424" name="TextBox 18"/>
          <p:cNvSpPr txBox="1">
            <a:spLocks noChangeArrowheads="1"/>
          </p:cNvSpPr>
          <p:nvPr/>
        </p:nvSpPr>
        <p:spPr bwMode="auto">
          <a:xfrm>
            <a:off x="5649146" y="5980291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>
                <a:solidFill>
                  <a:schemeClr val="bg1"/>
                </a:solidFill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130617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FFD966"/>
                </a:solidFill>
              </a:rPr>
              <a:t>インターネットスタンダード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2590801"/>
            <a:ext cx="7024510" cy="5359401"/>
          </a:xfrm>
        </p:spPr>
        <p:txBody>
          <a:bodyPr/>
          <a:lstStyle/>
          <a:p>
            <a:pPr marL="749309">
              <a:defRPr/>
            </a:pPr>
            <a:r>
              <a:rPr lang="en-US" altLang="en-US" dirty="0"/>
              <a:t>インターネットのすべてのプロトコル（内部構造）の標準は、ある組織によって開発されている</a:t>
            </a:r>
          </a:p>
          <a:p>
            <a:pPr marL="749309">
              <a:defRPr/>
            </a:pPr>
            <a:r>
              <a:rPr lang="en-US" altLang="en-US" dirty="0"/>
              <a:t>インターネット技術特別調査委員会（IETF）</a:t>
            </a:r>
          </a:p>
          <a:p>
            <a:pPr marL="749309">
              <a:defRPr/>
            </a:pPr>
            <a:r>
              <a:rPr lang="en-US" altLang="en-US" dirty="0" err="1"/>
              <a:t>www.ietf.org</a:t>
            </a:r>
            <a:endParaRPr lang="en-US" altLang="en-US" dirty="0"/>
          </a:p>
          <a:p>
            <a:pPr marL="749309">
              <a:defRPr/>
            </a:pPr>
            <a:r>
              <a:rPr lang="en-US" altLang="en-US" dirty="0"/>
              <a:t>標準規格は</a:t>
            </a:r>
            <a:r>
              <a:rPr lang="ja-JP" altLang="en-US" dirty="0">
                <a:latin typeface="Arial" charset="0"/>
              </a:rPr>
              <a:t> "</a:t>
            </a:r>
            <a:r>
              <a:rPr lang="en-US" altLang="ja-JP" dirty="0"/>
              <a:t>RFC</a:t>
            </a:r>
            <a:r>
              <a:rPr lang="ja-JP" altLang="en-US" dirty="0">
                <a:latin typeface="Arial" charset="0"/>
              </a:rPr>
              <a:t>" </a:t>
            </a:r>
            <a:r>
              <a:rPr lang="en-US" altLang="ja-JP" dirty="0"/>
              <a:t>- </a:t>
            </a:r>
            <a:r>
              <a:rPr lang="ja-JP" altLang="en-US" dirty="0">
                <a:latin typeface="Arial" charset="0"/>
              </a:rPr>
              <a:t>"</a:t>
            </a:r>
            <a:r>
              <a:rPr lang="en-US" altLang="ja-JP" dirty="0"/>
              <a:t>Request for Comments</a:t>
            </a:r>
            <a:r>
              <a:rPr lang="ja-JP" altLang="en-US" dirty="0">
                <a:latin typeface="Arial" charset="0"/>
              </a:rPr>
              <a:t> "と</a:t>
            </a:r>
            <a:r>
              <a:rPr lang="en-US" altLang="en-US" dirty="0"/>
              <a:t>呼ばれます。</a:t>
            </a:r>
          </a:p>
        </p:txBody>
      </p:sp>
      <p:sp>
        <p:nvSpPr>
          <p:cNvPr id="18435" name="Rectangle 3"/>
          <p:cNvSpPr>
            <a:spLocks/>
          </p:cNvSpPr>
          <p:nvPr/>
        </p:nvSpPr>
        <p:spPr bwMode="auto">
          <a:xfrm>
            <a:off x="8925544" y="7466913"/>
            <a:ext cx="66204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spcBef>
                <a:spcPts val="13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ts val="13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3200">
                <a:solidFill>
                  <a:srgbClr val="FFFF00"/>
                </a:solidFill>
                <a:ea typeface="ＭＳ Ｐゴシック" charset="-128"/>
              </a:rPr>
              <a:t>出典</a:t>
            </a:r>
            <a:r>
              <a:rPr lang="en-US" altLang="en-US" sz="3200" u="sng">
                <a:solidFill>
                  <a:srgbClr val="FFFF00"/>
                </a:solidFill>
                <a:ea typeface="ＭＳ Ｐゴシック" charset="-128"/>
                <a:hlinkClick r:id="rId3"/>
              </a:rPr>
              <a:t>： </a:t>
            </a:r>
            <a:r>
              <a:rPr lang="en-US" altLang="en-US" sz="3200">
                <a:solidFill>
                  <a:srgbClr val="FFFF00"/>
                </a:solidFill>
                <a:ea typeface="ＭＳ Ｐゴシック" charset="-128"/>
              </a:rPr>
              <a:t>http://tools.ietf.org/html/rfc791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912" y="2794000"/>
            <a:ext cx="6578599" cy="253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445" y="5827891"/>
            <a:ext cx="6587067" cy="12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87" y="761261"/>
            <a:ext cx="7597422" cy="69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/>
          </p:cNvSpPr>
          <p:nvPr/>
        </p:nvSpPr>
        <p:spPr bwMode="auto">
          <a:xfrm>
            <a:off x="1770408" y="8239303"/>
            <a:ext cx="11729868" cy="6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00FF00"/>
                </a:solidFill>
                <a:latin typeface="+mj-lt"/>
                <a:ea typeface="ＭＳ Ｐゴシック" charset="-128"/>
              </a:rPr>
              <a:t>http://www.w3.org/Protocols/rfc2616/rfc2616.txt</a:t>
            </a:r>
          </a:p>
        </p:txBody>
      </p:sp>
    </p:spTree>
    <p:extLst>
      <p:ext uri="{BB962C8B-B14F-4D97-AF65-F5344CB8AC3E}">
        <p14:creationId xmlns:p14="http://schemas.microsoft.com/office/powerpoint/2010/main" val="4011028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8" y="778934"/>
            <a:ext cx="13653911" cy="74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1159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401">
                <a:solidFill>
                  <a:srgbClr val="00FF00"/>
                </a:solidFill>
              </a:rPr>
              <a:t>HTTPリクエストの作成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49309">
              <a:defRPr/>
            </a:pPr>
            <a:r>
              <a:rPr lang="en-US" sz="3401" dirty="0" err="1">
                <a:solidFill>
                  <a:srgbClr val="FFFF00"/>
                </a:solidFill>
              </a:rPr>
              <a:t>www.dr-chuck.com の</a:t>
            </a:r>
            <a:r>
              <a:rPr lang="en-US" sz="3401" dirty="0"/>
              <a:t>ようにサーバーに接続する"</a:t>
            </a:r>
          </a:p>
          <a:p>
            <a:pPr marL="749309">
              <a:defRPr/>
            </a:pPr>
            <a:r>
              <a:rPr lang="en-US" sz="3401" dirty="0"/>
              <a:t>ドキュメント（またはデフォルトのドキュメント）をリクエストする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GET http://www.dr-chuck.com/page1.htm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http://www.mlive.com/ann-arbor/ HTTP/1.0</a:t>
            </a:r>
          </a:p>
          <a:p>
            <a:pPr marL="1638321" lvl="3">
              <a:defRPr/>
            </a:pPr>
            <a:r>
              <a:rPr lang="en-US" sz="3401" dirty="0">
                <a:solidFill>
                  <a:srgbClr val="00FF00"/>
                </a:solidFill>
              </a:rPr>
              <a:t> GET </a:t>
            </a:r>
            <a:r>
              <a:rPr lang="en-US" sz="3401" dirty="0" err="1">
                <a:solidFill>
                  <a:srgbClr val="00FF00"/>
                </a:solidFill>
              </a:rPr>
              <a:t>http://www.facebook.com </a:t>
            </a:r>
            <a:r>
              <a:rPr lang="en-US" sz="3401" dirty="0">
                <a:solidFill>
                  <a:srgbClr val="00FF00"/>
                </a:solidFill>
              </a:rPr>
              <a:t>HTTP/1.0</a:t>
            </a:r>
          </a:p>
        </p:txBody>
      </p:sp>
    </p:spTree>
    <p:extLst>
      <p:ext uri="{BB962C8B-B14F-4D97-AF65-F5344CB8AC3E}">
        <p14:creationId xmlns:p14="http://schemas.microsoft.com/office/powerpoint/2010/main" val="41523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"/>
          <p:cNvSpPr>
            <a:spLocks noGrp="1" noChangeArrowheads="1"/>
          </p:cNvSpPr>
          <p:nvPr>
            <p:ph type="title"/>
          </p:nvPr>
        </p:nvSpPr>
        <p:spPr>
          <a:xfrm>
            <a:off x="2683820" y="37743"/>
            <a:ext cx="10829104" cy="1333540"/>
          </a:xfrm>
          <a:ln w="222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1216810" algn="l"/>
                <a:tab pos="2435736" algn="l"/>
                <a:tab pos="3654662" algn="l"/>
                <a:tab pos="4873587" algn="l"/>
                <a:tab pos="6092513" algn="l"/>
                <a:tab pos="7311439" algn="l"/>
                <a:tab pos="8532480" algn="l"/>
                <a:tab pos="9751406" algn="l"/>
                <a:tab pos="10970331" algn="l"/>
                <a:tab pos="12189257" algn="l"/>
              </a:tabLst>
            </a:pPr>
            <a:r>
              <a:rPr lang="en-GB" altLang="ja-JP" sz="3733">
                <a:latin typeface="Verdana" charset="0"/>
                <a:ea typeface="ＭＳ Ｐゴシック" charset="0"/>
              </a:rPr>
              <a:t>OSI</a:t>
            </a:r>
            <a:r>
              <a:rPr lang="ja-JP" altLang="en-GB" sz="3733">
                <a:latin typeface="Verdana" charset="0"/>
                <a:ea typeface="ＭＳ Ｐゴシック" charset="0"/>
              </a:rPr>
              <a:t>　</a:t>
            </a:r>
            <a:r>
              <a:rPr lang="en-GB" altLang="ja-JP" sz="3733">
                <a:latin typeface="Verdana" charset="0"/>
                <a:ea typeface="ＭＳ Ｐゴシック" charset="0"/>
              </a:rPr>
              <a:t>(Open Systems Interconnect)</a:t>
            </a:r>
            <a:r>
              <a:rPr lang="ja-JP" altLang="en-GB" sz="3733">
                <a:latin typeface="Verdana" charset="0"/>
                <a:ea typeface="ＭＳ Ｐゴシック" charset="0"/>
              </a:rPr>
              <a:t>　の</a:t>
            </a:r>
            <a:br>
              <a:rPr lang="en-GB" altLang="ja-JP" sz="3733">
                <a:latin typeface="Verdana" charset="0"/>
                <a:ea typeface="ＭＳ Ｐゴシック" charset="0"/>
              </a:rPr>
            </a:br>
            <a:r>
              <a:rPr lang="en-GB" altLang="ja-JP" sz="3733">
                <a:latin typeface="Verdana" charset="0"/>
                <a:ea typeface="ＭＳ Ｐゴシック" charset="0"/>
              </a:rPr>
              <a:t>7</a:t>
            </a:r>
            <a:r>
              <a:rPr lang="ja-JP" altLang="en-GB" sz="3733">
                <a:latin typeface="Verdana" charset="0"/>
                <a:ea typeface="ＭＳ Ｐゴシック" charset="0"/>
              </a:rPr>
              <a:t>階層モデル</a:t>
            </a:r>
          </a:p>
        </p:txBody>
      </p:sp>
      <p:grpSp>
        <p:nvGrpSpPr>
          <p:cNvPr id="50180" name="Group 2"/>
          <p:cNvGrpSpPr>
            <a:grpSpLocks/>
          </p:cNvGrpSpPr>
          <p:nvPr/>
        </p:nvGrpSpPr>
        <p:grpSpPr bwMode="auto">
          <a:xfrm>
            <a:off x="2901800" y="1959581"/>
            <a:ext cx="4353227" cy="5876623"/>
            <a:chOff x="453" y="1020"/>
            <a:chExt cx="2267" cy="3061"/>
          </a:xfrm>
        </p:grpSpPr>
        <p:sp>
          <p:nvSpPr>
            <p:cNvPr id="50207" name="Rectangle 3"/>
            <p:cNvSpPr>
              <a:spLocks noChangeArrowheads="1"/>
            </p:cNvSpPr>
            <p:nvPr/>
          </p:nvSpPr>
          <p:spPr bwMode="auto">
            <a:xfrm>
              <a:off x="453" y="3645"/>
              <a:ext cx="2268" cy="437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物理層</a:t>
              </a:r>
            </a:p>
          </p:txBody>
        </p:sp>
        <p:sp>
          <p:nvSpPr>
            <p:cNvPr id="50208" name="Rectangle 4"/>
            <p:cNvSpPr>
              <a:spLocks noChangeArrowheads="1"/>
            </p:cNvSpPr>
            <p:nvPr/>
          </p:nvSpPr>
          <p:spPr bwMode="auto">
            <a:xfrm>
              <a:off x="453" y="3207"/>
              <a:ext cx="2268" cy="438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データリンク層</a:t>
              </a:r>
            </a:p>
          </p:txBody>
        </p:sp>
        <p:sp>
          <p:nvSpPr>
            <p:cNvPr id="50209" name="Rectangle 5"/>
            <p:cNvSpPr>
              <a:spLocks noChangeArrowheads="1"/>
            </p:cNvSpPr>
            <p:nvPr/>
          </p:nvSpPr>
          <p:spPr bwMode="auto">
            <a:xfrm>
              <a:off x="453" y="2770"/>
              <a:ext cx="2268" cy="437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ネットワーク層</a:t>
              </a:r>
            </a:p>
          </p:txBody>
        </p:sp>
        <p:sp>
          <p:nvSpPr>
            <p:cNvPr id="50210" name="Rectangle 6"/>
            <p:cNvSpPr>
              <a:spLocks noChangeArrowheads="1"/>
            </p:cNvSpPr>
            <p:nvPr/>
          </p:nvSpPr>
          <p:spPr bwMode="auto">
            <a:xfrm>
              <a:off x="453" y="2332"/>
              <a:ext cx="2268" cy="438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トランスポート層</a:t>
              </a:r>
            </a:p>
          </p:txBody>
        </p:sp>
        <p:sp>
          <p:nvSpPr>
            <p:cNvPr id="50211" name="Rectangle 7"/>
            <p:cNvSpPr>
              <a:spLocks noChangeArrowheads="1"/>
            </p:cNvSpPr>
            <p:nvPr/>
          </p:nvSpPr>
          <p:spPr bwMode="auto">
            <a:xfrm>
              <a:off x="453" y="1894"/>
              <a:ext cx="2268" cy="437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セッション層</a:t>
              </a:r>
            </a:p>
          </p:txBody>
        </p:sp>
        <p:sp>
          <p:nvSpPr>
            <p:cNvPr id="50212" name="Rectangle 8"/>
            <p:cNvSpPr>
              <a:spLocks noChangeArrowheads="1"/>
            </p:cNvSpPr>
            <p:nvPr/>
          </p:nvSpPr>
          <p:spPr bwMode="auto">
            <a:xfrm>
              <a:off x="453" y="1457"/>
              <a:ext cx="2268" cy="437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プレゼンテーション層</a:t>
              </a:r>
            </a:p>
          </p:txBody>
        </p:sp>
        <p:sp>
          <p:nvSpPr>
            <p:cNvPr id="50213" name="Rectangle 9"/>
            <p:cNvSpPr>
              <a:spLocks noChangeArrowheads="1"/>
            </p:cNvSpPr>
            <p:nvPr/>
          </p:nvSpPr>
          <p:spPr bwMode="auto">
            <a:xfrm>
              <a:off x="453" y="1020"/>
              <a:ext cx="2268" cy="438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アプリケーション層</a:t>
              </a:r>
            </a:p>
          </p:txBody>
        </p:sp>
        <p:sp>
          <p:nvSpPr>
            <p:cNvPr id="50214" name="Line 10"/>
            <p:cNvSpPr>
              <a:spLocks noChangeShapeType="1"/>
            </p:cNvSpPr>
            <p:nvPr/>
          </p:nvSpPr>
          <p:spPr bwMode="auto">
            <a:xfrm>
              <a:off x="453" y="1020"/>
              <a:ext cx="226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15" name="Line 11"/>
            <p:cNvSpPr>
              <a:spLocks noChangeShapeType="1"/>
            </p:cNvSpPr>
            <p:nvPr/>
          </p:nvSpPr>
          <p:spPr bwMode="auto">
            <a:xfrm>
              <a:off x="453" y="1457"/>
              <a:ext cx="226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16" name="Line 12"/>
            <p:cNvSpPr>
              <a:spLocks noChangeShapeType="1"/>
            </p:cNvSpPr>
            <p:nvPr/>
          </p:nvSpPr>
          <p:spPr bwMode="auto">
            <a:xfrm>
              <a:off x="453" y="1894"/>
              <a:ext cx="226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17" name="Line 13"/>
            <p:cNvSpPr>
              <a:spLocks noChangeShapeType="1"/>
            </p:cNvSpPr>
            <p:nvPr/>
          </p:nvSpPr>
          <p:spPr bwMode="auto">
            <a:xfrm>
              <a:off x="453" y="2332"/>
              <a:ext cx="226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18" name="Line 14"/>
            <p:cNvSpPr>
              <a:spLocks noChangeShapeType="1"/>
            </p:cNvSpPr>
            <p:nvPr/>
          </p:nvSpPr>
          <p:spPr bwMode="auto">
            <a:xfrm>
              <a:off x="453" y="2770"/>
              <a:ext cx="226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19" name="Line 15"/>
            <p:cNvSpPr>
              <a:spLocks noChangeShapeType="1"/>
            </p:cNvSpPr>
            <p:nvPr/>
          </p:nvSpPr>
          <p:spPr bwMode="auto">
            <a:xfrm>
              <a:off x="453" y="3207"/>
              <a:ext cx="226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20" name="Line 16"/>
            <p:cNvSpPr>
              <a:spLocks noChangeShapeType="1"/>
            </p:cNvSpPr>
            <p:nvPr/>
          </p:nvSpPr>
          <p:spPr bwMode="auto">
            <a:xfrm>
              <a:off x="453" y="3645"/>
              <a:ext cx="226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21" name="Line 17"/>
            <p:cNvSpPr>
              <a:spLocks noChangeShapeType="1"/>
            </p:cNvSpPr>
            <p:nvPr/>
          </p:nvSpPr>
          <p:spPr bwMode="auto">
            <a:xfrm>
              <a:off x="453" y="4082"/>
              <a:ext cx="2268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22" name="Line 18"/>
            <p:cNvSpPr>
              <a:spLocks noChangeShapeType="1"/>
            </p:cNvSpPr>
            <p:nvPr/>
          </p:nvSpPr>
          <p:spPr bwMode="auto">
            <a:xfrm>
              <a:off x="453" y="1020"/>
              <a:ext cx="1" cy="306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23" name="Line 19"/>
            <p:cNvSpPr>
              <a:spLocks noChangeShapeType="1"/>
            </p:cNvSpPr>
            <p:nvPr/>
          </p:nvSpPr>
          <p:spPr bwMode="auto">
            <a:xfrm>
              <a:off x="2721" y="1020"/>
              <a:ext cx="1" cy="3062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</p:grpSp>
      <p:grpSp>
        <p:nvGrpSpPr>
          <p:cNvPr id="50181" name="Group 20"/>
          <p:cNvGrpSpPr>
            <a:grpSpLocks/>
          </p:cNvGrpSpPr>
          <p:nvPr/>
        </p:nvGrpSpPr>
        <p:grpSpPr bwMode="auto">
          <a:xfrm>
            <a:off x="7257143" y="1959581"/>
            <a:ext cx="6312920" cy="5876623"/>
            <a:chOff x="2721" y="1020"/>
            <a:chExt cx="3288" cy="3061"/>
          </a:xfrm>
        </p:grpSpPr>
        <p:sp>
          <p:nvSpPr>
            <p:cNvPr id="50184" name="Rectangle 21"/>
            <p:cNvSpPr>
              <a:spLocks noChangeArrowheads="1"/>
            </p:cNvSpPr>
            <p:nvPr/>
          </p:nvSpPr>
          <p:spPr bwMode="auto">
            <a:xfrm>
              <a:off x="2721" y="3645"/>
              <a:ext cx="3289" cy="437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光ファイバ</a:t>
              </a: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,</a:t>
              </a: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　銅線</a:t>
              </a: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,</a:t>
              </a: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　伝書鳩</a:t>
              </a: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,…</a:t>
              </a:r>
            </a:p>
          </p:txBody>
        </p:sp>
        <p:sp>
          <p:nvSpPr>
            <p:cNvPr id="50185" name="Rectangle 22"/>
            <p:cNvSpPr>
              <a:spLocks noChangeArrowheads="1"/>
            </p:cNvSpPr>
            <p:nvPr/>
          </p:nvSpPr>
          <p:spPr bwMode="auto">
            <a:xfrm>
              <a:off x="2721" y="3207"/>
              <a:ext cx="3289" cy="438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Ethernet,</a:t>
              </a: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　</a:t>
              </a: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PPP,</a:t>
              </a: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　</a:t>
              </a: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X.25,…</a:t>
              </a:r>
            </a:p>
          </p:txBody>
        </p:sp>
        <p:sp>
          <p:nvSpPr>
            <p:cNvPr id="50186" name="Rectangle 23"/>
            <p:cNvSpPr>
              <a:spLocks noChangeArrowheads="1"/>
            </p:cNvSpPr>
            <p:nvPr/>
          </p:nvSpPr>
          <p:spPr bwMode="auto">
            <a:xfrm>
              <a:off x="2721" y="2770"/>
              <a:ext cx="3289" cy="437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IP</a:t>
              </a:r>
            </a:p>
          </p:txBody>
        </p:sp>
        <p:sp>
          <p:nvSpPr>
            <p:cNvPr id="50187" name="Rectangle 24"/>
            <p:cNvSpPr>
              <a:spLocks noChangeArrowheads="1"/>
            </p:cNvSpPr>
            <p:nvPr/>
          </p:nvSpPr>
          <p:spPr bwMode="auto">
            <a:xfrm>
              <a:off x="2721" y="2332"/>
              <a:ext cx="3289" cy="438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TCP,</a:t>
              </a: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　</a:t>
              </a: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UDP</a:t>
              </a:r>
            </a:p>
          </p:txBody>
        </p:sp>
        <p:sp>
          <p:nvSpPr>
            <p:cNvPr id="50188" name="Rectangle 25"/>
            <p:cNvSpPr>
              <a:spLocks noChangeArrowheads="1"/>
            </p:cNvSpPr>
            <p:nvPr/>
          </p:nvSpPr>
          <p:spPr bwMode="auto">
            <a:xfrm>
              <a:off x="2721" y="1895"/>
              <a:ext cx="3289" cy="437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89" name="Rectangle 26"/>
            <p:cNvSpPr>
              <a:spLocks noChangeArrowheads="1"/>
            </p:cNvSpPr>
            <p:nvPr/>
          </p:nvSpPr>
          <p:spPr bwMode="auto">
            <a:xfrm>
              <a:off x="2721" y="1457"/>
              <a:ext cx="3289" cy="438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　　　</a:t>
              </a:r>
              <a:r>
                <a:rPr lang="en-GB" altLang="ja-JP" sz="3200">
                  <a:solidFill>
                    <a:schemeClr val="bg1"/>
                  </a:solidFill>
                  <a:latin typeface="Verdana" charset="0"/>
                </a:rPr>
                <a:t>HTTP, SMTP, SCP, …</a:t>
              </a:r>
            </a:p>
          </p:txBody>
        </p:sp>
        <p:sp>
          <p:nvSpPr>
            <p:cNvPr id="50190" name="Rectangle 27"/>
            <p:cNvSpPr>
              <a:spLocks noChangeArrowheads="1"/>
            </p:cNvSpPr>
            <p:nvPr/>
          </p:nvSpPr>
          <p:spPr bwMode="auto">
            <a:xfrm>
              <a:off x="2721" y="1020"/>
              <a:ext cx="3289" cy="437"/>
            </a:xfrm>
            <a:prstGeom prst="rect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0000" tIns="62400" rIns="120000" bIns="62400"/>
            <a:lstStyle/>
            <a:p>
              <a:pPr>
                <a:spcBef>
                  <a:spcPts val="584"/>
                </a:spcBef>
                <a:spcAft>
                  <a:spcPts val="784"/>
                </a:spcAft>
                <a:buClr>
                  <a:srgbClr val="21462F"/>
                </a:buClr>
                <a:buSzPct val="75000"/>
                <a:tabLst>
                  <a:tab pos="0" algn="l"/>
                  <a:tab pos="539629" algn="l"/>
                  <a:tab pos="1083489" algn="l"/>
                  <a:tab pos="1627351" algn="l"/>
                  <a:tab pos="2171211" algn="l"/>
                  <a:tab pos="2712956" algn="l"/>
                  <a:tab pos="3256817" algn="l"/>
                  <a:tab pos="3800678" algn="l"/>
                  <a:tab pos="4344539" algn="l"/>
                  <a:tab pos="4886285" algn="l"/>
                  <a:tab pos="5430144" algn="l"/>
                  <a:tab pos="5974007" algn="l"/>
                  <a:tab pos="6517866" algn="l"/>
                  <a:tab pos="7061729" algn="l"/>
                  <a:tab pos="7603473" algn="l"/>
                  <a:tab pos="8147334" algn="l"/>
                  <a:tab pos="8691195" algn="l"/>
                  <a:tab pos="9235054" algn="l"/>
                  <a:tab pos="9776800" algn="l"/>
                  <a:tab pos="10320662" algn="l"/>
                  <a:tab pos="10864522" algn="l"/>
                </a:tabLst>
              </a:pPr>
              <a:r>
                <a:rPr lang="ja-JP" altLang="en-GB" sz="3200">
                  <a:solidFill>
                    <a:schemeClr val="bg1"/>
                  </a:solidFill>
                  <a:latin typeface="Verdana" charset="0"/>
                </a:rPr>
                <a:t>　　いまどきは一まとめ　</a:t>
              </a:r>
            </a:p>
          </p:txBody>
        </p:sp>
        <p:sp>
          <p:nvSpPr>
            <p:cNvPr id="50191" name="Line 28"/>
            <p:cNvSpPr>
              <a:spLocks noChangeShapeType="1"/>
            </p:cNvSpPr>
            <p:nvPr/>
          </p:nvSpPr>
          <p:spPr bwMode="auto">
            <a:xfrm>
              <a:off x="2721" y="1020"/>
              <a:ext cx="3289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92" name="Line 29"/>
            <p:cNvSpPr>
              <a:spLocks noChangeShapeType="1"/>
            </p:cNvSpPr>
            <p:nvPr/>
          </p:nvSpPr>
          <p:spPr bwMode="auto">
            <a:xfrm>
              <a:off x="2721" y="4082"/>
              <a:ext cx="3289" cy="1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93" name="Line 30"/>
            <p:cNvSpPr>
              <a:spLocks noChangeShapeType="1"/>
            </p:cNvSpPr>
            <p:nvPr/>
          </p:nvSpPr>
          <p:spPr bwMode="auto">
            <a:xfrm>
              <a:off x="2721" y="1020"/>
              <a:ext cx="1" cy="437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94" name="Line 31"/>
            <p:cNvSpPr>
              <a:spLocks noChangeShapeType="1"/>
            </p:cNvSpPr>
            <p:nvPr/>
          </p:nvSpPr>
          <p:spPr bwMode="auto">
            <a:xfrm>
              <a:off x="6010" y="1020"/>
              <a:ext cx="1" cy="437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95" name="Line 32"/>
            <p:cNvSpPr>
              <a:spLocks noChangeShapeType="1"/>
            </p:cNvSpPr>
            <p:nvPr/>
          </p:nvSpPr>
          <p:spPr bwMode="auto">
            <a:xfrm>
              <a:off x="2721" y="1457"/>
              <a:ext cx="1" cy="438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96" name="Line 33"/>
            <p:cNvSpPr>
              <a:spLocks noChangeShapeType="1"/>
            </p:cNvSpPr>
            <p:nvPr/>
          </p:nvSpPr>
          <p:spPr bwMode="auto">
            <a:xfrm>
              <a:off x="6010" y="1457"/>
              <a:ext cx="1" cy="438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97" name="Line 34"/>
            <p:cNvSpPr>
              <a:spLocks noChangeShapeType="1"/>
            </p:cNvSpPr>
            <p:nvPr/>
          </p:nvSpPr>
          <p:spPr bwMode="auto">
            <a:xfrm>
              <a:off x="2721" y="1895"/>
              <a:ext cx="1" cy="437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98" name="Line 35"/>
            <p:cNvSpPr>
              <a:spLocks noChangeShapeType="1"/>
            </p:cNvSpPr>
            <p:nvPr/>
          </p:nvSpPr>
          <p:spPr bwMode="auto">
            <a:xfrm>
              <a:off x="6010" y="1895"/>
              <a:ext cx="1" cy="437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199" name="Line 36"/>
            <p:cNvSpPr>
              <a:spLocks noChangeShapeType="1"/>
            </p:cNvSpPr>
            <p:nvPr/>
          </p:nvSpPr>
          <p:spPr bwMode="auto">
            <a:xfrm>
              <a:off x="2721" y="2332"/>
              <a:ext cx="1" cy="438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00" name="Line 37"/>
            <p:cNvSpPr>
              <a:spLocks noChangeShapeType="1"/>
            </p:cNvSpPr>
            <p:nvPr/>
          </p:nvSpPr>
          <p:spPr bwMode="auto">
            <a:xfrm>
              <a:off x="6010" y="2332"/>
              <a:ext cx="1" cy="438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01" name="Line 38"/>
            <p:cNvSpPr>
              <a:spLocks noChangeShapeType="1"/>
            </p:cNvSpPr>
            <p:nvPr/>
          </p:nvSpPr>
          <p:spPr bwMode="auto">
            <a:xfrm>
              <a:off x="2721" y="2770"/>
              <a:ext cx="1" cy="437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02" name="Line 39"/>
            <p:cNvSpPr>
              <a:spLocks noChangeShapeType="1"/>
            </p:cNvSpPr>
            <p:nvPr/>
          </p:nvSpPr>
          <p:spPr bwMode="auto">
            <a:xfrm>
              <a:off x="6010" y="2770"/>
              <a:ext cx="1" cy="437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03" name="Line 40"/>
            <p:cNvSpPr>
              <a:spLocks noChangeShapeType="1"/>
            </p:cNvSpPr>
            <p:nvPr/>
          </p:nvSpPr>
          <p:spPr bwMode="auto">
            <a:xfrm>
              <a:off x="2721" y="3207"/>
              <a:ext cx="1" cy="438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04" name="Line 41"/>
            <p:cNvSpPr>
              <a:spLocks noChangeShapeType="1"/>
            </p:cNvSpPr>
            <p:nvPr/>
          </p:nvSpPr>
          <p:spPr bwMode="auto">
            <a:xfrm>
              <a:off x="6010" y="3207"/>
              <a:ext cx="1" cy="438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05" name="Line 42"/>
            <p:cNvSpPr>
              <a:spLocks noChangeShapeType="1"/>
            </p:cNvSpPr>
            <p:nvPr/>
          </p:nvSpPr>
          <p:spPr bwMode="auto">
            <a:xfrm>
              <a:off x="2721" y="3645"/>
              <a:ext cx="1" cy="437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  <p:sp>
          <p:nvSpPr>
            <p:cNvPr id="50206" name="Line 43"/>
            <p:cNvSpPr>
              <a:spLocks noChangeShapeType="1"/>
            </p:cNvSpPr>
            <p:nvPr/>
          </p:nvSpPr>
          <p:spPr bwMode="auto">
            <a:xfrm>
              <a:off x="6010" y="3645"/>
              <a:ext cx="1" cy="437"/>
            </a:xfrm>
            <a:prstGeom prst="line">
              <a:avLst/>
            </a:prstGeom>
            <a:noFill/>
            <a:ln w="2222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 sz="1867">
                <a:solidFill>
                  <a:schemeClr val="bg1"/>
                </a:solidFill>
              </a:endParaRPr>
            </a:p>
          </p:txBody>
        </p:sp>
      </p:grpSp>
      <p:sp>
        <p:nvSpPr>
          <p:cNvPr id="50182" name="AutoShape 44"/>
          <p:cNvSpPr>
            <a:spLocks/>
          </p:cNvSpPr>
          <p:nvPr/>
        </p:nvSpPr>
        <p:spPr bwMode="auto">
          <a:xfrm>
            <a:off x="7475123" y="2177548"/>
            <a:ext cx="435957" cy="2177545"/>
          </a:xfrm>
          <a:prstGeom prst="rightBrace">
            <a:avLst>
              <a:gd name="adj1" fmla="val 41626"/>
              <a:gd name="adj2" fmla="val 50000"/>
            </a:avLst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110596" tIns="55299" rIns="110596" bIns="55299" anchor="ctr"/>
          <a:lstStyle/>
          <a:p>
            <a:endParaRPr lang="ja-JP" altLang="en-US" sz="1867"/>
          </a:p>
        </p:txBody>
      </p:sp>
      <p:pic>
        <p:nvPicPr>
          <p:cNvPr id="50183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7253" y="154483"/>
            <a:ext cx="306863" cy="306845"/>
          </a:xfrm>
          <a:prstGeom prst="rect">
            <a:avLst/>
          </a:prstGeom>
          <a:noFill/>
          <a:ln w="222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857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3072533" y="1780823"/>
            <a:ext cx="1752601" cy="2819399"/>
          </a:xfrm>
          <a:prstGeom prst="rect">
            <a:avLst/>
          </a:prstGeom>
          <a:solidFill>
            <a:srgbClr val="FFFF00">
              <a:alpha val="47058"/>
            </a:srgbClr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39938" name="Rectangle 1"/>
          <p:cNvSpPr>
            <a:spLocks/>
          </p:cNvSpPr>
          <p:nvPr/>
        </p:nvSpPr>
        <p:spPr bwMode="auto">
          <a:xfrm>
            <a:off x="453373" y="1219448"/>
            <a:ext cx="12877801" cy="689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ＭＳ Ｐゴシック" charset="-128"/>
              </a:rPr>
              <a:t>$ </a:t>
            </a:r>
            <a:r>
              <a:rPr lang="en-US" altLang="en-US" sz="2800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telnet </a:t>
            </a:r>
            <a:r>
              <a:rPr lang="en-US" altLang="en-US" sz="2800" dirty="0" err="1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www.dr-chuck.com </a:t>
            </a:r>
            <a:r>
              <a:rPr lang="en-US" altLang="en-US" sz="2800" dirty="0">
                <a:solidFill>
                  <a:srgbClr val="FFFF00"/>
                </a:solidFill>
                <a:latin typeface="Courier" charset="0"/>
                <a:ea typeface="ＭＳ Ｐゴシック" charset="-128"/>
              </a:rPr>
              <a:t>80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74.208.28.177を試用中...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Connected to </a:t>
            </a:r>
            <a:r>
              <a:rPr lang="en-US" altLang="en-US" sz="2800" dirty="0" err="1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www.dr-chuck.com.Escape </a:t>
            </a: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Courier" charset="0"/>
                <a:ea typeface="ＭＳ Ｐゴシック" charset="-128"/>
              </a:rPr>
              <a:t>文字は '^]' です。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FF00"/>
                </a:solidFill>
                <a:latin typeface="Courier" charset="0"/>
                <a:ea typeface="ＭＳ Ｐゴシック" charset="-128"/>
              </a:rPr>
              <a:t>GET http://www.dr-chuck.com/page1.htm HTTP/1.0</a:t>
            </a:r>
          </a:p>
          <a:p>
            <a:pPr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http/1.1 200 ok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日付木曜日、1月08 2015 01:57:52 GMT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Last-Modified：サン、19 1月 2014 14:25:43 GMT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接続：閉じる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  <a:latin typeface="Courier" charset="0"/>
                <a:ea typeface="ＭＳ Ｐゴシック" charset="-128"/>
              </a:rPr>
              <a:t>コンテンツタイプ：text/html</a:t>
            </a:r>
          </a:p>
          <a:p>
            <a:pPr eaLnBrk="1" hangingPunct="1">
              <a:defRPr/>
            </a:pPr>
            <a:endParaRPr lang="en-US" altLang="en-US" sz="2800" dirty="0">
              <a:solidFill>
                <a:srgbClr val="FF00FF"/>
              </a:solidFill>
              <a:latin typeface="Courier" charset="0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&lt;h1&gt;最初のページ&lt;/h1&gt;。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&lt;p&gt;お好みで、切り替えてください。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は、&lt;a </a:t>
            </a:r>
            <a:r>
              <a:rPr lang="en-US" altLang="en-US" sz="2800" dirty="0" err="1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href=</a:t>
            </a: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"http://www.dr-chuck.com/page2.htm"&gt;セカンド </a:t>
            </a:r>
            <a:b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</a:br>
            <a:r>
              <a:rPr lang="en-US" altLang="en-US" sz="2800" dirty="0">
                <a:solidFill>
                  <a:srgbClr val="66FFCC"/>
                </a:solidFill>
                <a:latin typeface="Courier" charset="0"/>
                <a:ea typeface="ＭＳ Ｐゴシック" charset="-128"/>
              </a:rPr>
              <a:t>ページ&lt;/a&gt;。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latin typeface="Courier" charset="0"/>
                <a:ea typeface="ＭＳ Ｐゴシック" charset="-128"/>
              </a:rPr>
              <a:t>外国人ホストによって接続が閉じられました。</a:t>
            </a:r>
          </a:p>
        </p:txBody>
      </p:sp>
      <p:sp>
        <p:nvSpPr>
          <p:cNvPr id="39939" name="Rectangle 5"/>
          <p:cNvSpPr>
            <a:spLocks/>
          </p:cNvSpPr>
          <p:nvPr/>
        </p:nvSpPr>
        <p:spPr bwMode="auto">
          <a:xfrm>
            <a:off x="12606319" y="4405258"/>
            <a:ext cx="2685029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>
                <a:solidFill>
                  <a:srgbClr val="0000FF"/>
                </a:solidFill>
                <a:ea typeface="ＭＳ Ｐゴシック" charset="-128"/>
              </a:rPr>
              <a:t>ブラウザー</a:t>
            </a:r>
          </a:p>
        </p:txBody>
      </p:sp>
      <p:sp>
        <p:nvSpPr>
          <p:cNvPr id="39940" name="Rectangle 6"/>
          <p:cNvSpPr>
            <a:spLocks/>
          </p:cNvSpPr>
          <p:nvPr/>
        </p:nvSpPr>
        <p:spPr bwMode="auto">
          <a:xfrm>
            <a:off x="12300145" y="1050514"/>
            <a:ext cx="3297377" cy="8002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200">
                <a:solidFill>
                  <a:srgbClr val="0000FF"/>
                </a:solidFill>
                <a:ea typeface="ＭＳ Ｐゴシック" charset="-128"/>
              </a:rPr>
              <a:t>ウェブサーバー</a:t>
            </a:r>
          </a:p>
        </p:txBody>
      </p:sp>
      <p:sp>
        <p:nvSpPr>
          <p:cNvPr id="39941" name="Line 7"/>
          <p:cNvSpPr>
            <a:spLocks noChangeShapeType="1"/>
          </p:cNvSpPr>
          <p:nvPr/>
        </p:nvSpPr>
        <p:spPr bwMode="auto">
          <a:xfrm flipH="1">
            <a:off x="13422489" y="2063045"/>
            <a:ext cx="22578" cy="2065867"/>
          </a:xfrm>
          <a:prstGeom prst="line">
            <a:avLst/>
          </a:prstGeom>
          <a:noFill/>
          <a:ln w="114300">
            <a:solidFill>
              <a:srgbClr val="00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2" name="Line 8"/>
          <p:cNvSpPr>
            <a:spLocks noChangeShapeType="1"/>
          </p:cNvSpPr>
          <p:nvPr/>
        </p:nvSpPr>
        <p:spPr bwMode="auto">
          <a:xfrm rot="10800000" flipH="1">
            <a:off x="13938956" y="2085623"/>
            <a:ext cx="22578" cy="2108199"/>
          </a:xfrm>
          <a:prstGeom prst="line">
            <a:avLst/>
          </a:prstGeom>
          <a:noFill/>
          <a:ln w="114300">
            <a:solidFill>
              <a:srgbClr val="FF00FF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 rot="10800000" flipH="1">
            <a:off x="14458245" y="2051757"/>
            <a:ext cx="19755" cy="2108199"/>
          </a:xfrm>
          <a:prstGeom prst="line">
            <a:avLst/>
          </a:prstGeom>
          <a:noFill/>
          <a:ln w="114300">
            <a:solidFill>
              <a:srgbClr val="66FFCC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025"/>
          </a:p>
        </p:txBody>
      </p:sp>
    </p:spTree>
    <p:extLst>
      <p:ext uri="{BB962C8B-B14F-4D97-AF65-F5344CB8AC3E}">
        <p14:creationId xmlns:p14="http://schemas.microsoft.com/office/powerpoint/2010/main" val="2139946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1509891" y="770467"/>
            <a:ext cx="8243710" cy="2286000"/>
          </a:xfrm>
        </p:spPr>
        <p:txBody>
          <a:bodyPr/>
          <a:lstStyle/>
          <a:p>
            <a:pPr eaLnBrk="1" hangingPunct="1"/>
            <a:r>
              <a:rPr lang="en-US" altLang="en-US" sz="6400" dirty="0">
                <a:solidFill>
                  <a:srgbClr val="1FF6D6"/>
                </a:solidFill>
              </a:rPr>
              <a:t>映画における正確なハッキング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1509891" y="3172178"/>
            <a:ext cx="13236222" cy="3742267"/>
          </a:xfrm>
        </p:spPr>
        <p:txBody>
          <a:bodyPr/>
          <a:lstStyle/>
          <a:p>
            <a:pPr marL="749309">
              <a:defRPr/>
            </a:pPr>
            <a:r>
              <a:rPr lang="en-US" sz="3401" dirty="0"/>
              <a:t>マトリックス・リローデッド</a:t>
            </a:r>
          </a:p>
          <a:p>
            <a:pPr marL="749309">
              <a:defRPr/>
            </a:pPr>
            <a:r>
              <a:rPr lang="en-US" sz="3401" dirty="0"/>
              <a:t>ボーン・アルティメイタム</a:t>
            </a:r>
          </a:p>
          <a:p>
            <a:pPr marL="749309">
              <a:defRPr/>
            </a:pPr>
            <a:r>
              <a:rPr lang="en-US" sz="3401" dirty="0"/>
              <a:t>ダイハード4</a:t>
            </a:r>
          </a:p>
          <a:p>
            <a:pPr marL="749309">
              <a:defRPr/>
            </a:pPr>
            <a:r>
              <a:rPr lang="en-US" sz="3401" dirty="0"/>
              <a:t>...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045" y="5170311"/>
            <a:ext cx="4817534" cy="28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3" y="1069623"/>
            <a:ext cx="4800601" cy="397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/>
          </p:cNvSpPr>
          <p:nvPr/>
        </p:nvSpPr>
        <p:spPr bwMode="auto">
          <a:xfrm>
            <a:off x="2568423" y="7177902"/>
            <a:ext cx="52658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p14="http://schemas.microsoft.com/office/powerpoint/2010/main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dirty="0" err="1">
                <a:solidFill>
                  <a:srgbClr val="1FF6D6"/>
                </a:solidFill>
                <a:ea typeface="ＭＳ Ｐゴシック" charset="-128"/>
              </a:rPr>
              <a:t>http://nmap.org/movies.html</a:t>
            </a:r>
            <a:endParaRPr lang="en-US" altLang="en-US" dirty="0">
              <a:solidFill>
                <a:srgbClr val="1FF6D6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192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ウェブブラウザを書こう！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PythonによるHTTPリクエスト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479122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インポートソケット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 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 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'GET http://data.pr4e.org/romeo.t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xt 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HTTP/1.0rnrn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'.encode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True：</a:t>
            </a:r>
          </a:p>
          <a:p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1)：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毀れる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data.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end='')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/>
        </p:nvSpPr>
        <p:spPr>
          <a:xfrm>
            <a:off x="438150" y="1768476"/>
            <a:ext cx="9431337" cy="5643562"/>
          </a:xfrm>
          <a:prstGeom prst="rect">
            <a:avLst/>
          </a:prstGeom>
          <a:noFill/>
          <a:ln w="12700" cap="rnd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http/1.1 200 ok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日付2010年3月14日(日) 23:52:41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サーバーアパッチ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Last-Modified：火曜日, 29 12月 2009 01:31:22 GMT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ETag："143c1b33-a7-4b395bea"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Accept-Ranges: bytes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Content-Length: 167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接続：閉じる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Content-Type: text/plain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FF00FF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しかし、窓から差し込む光は柔らかく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それは東であり、ジュリエットは太陽である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フェアな太陽よ立ち上がれ、嫉妬深い月を殺せ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400" i="0" u="none" strike="noStrike" cap="none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すでに病み上がりで、悲しみに青ざめる人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0566400" y="2971800"/>
            <a:ext cx="5111750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True：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data = 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(data) &lt; 1 ) ：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毀れる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print(</a:t>
            </a:r>
            <a:r>
              <a:rPr lang="en-US" sz="24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data.</a:t>
            </a:r>
            <a:r>
              <a:rPr lang="en-US" sz="2400" i="0" u="none" strike="noStrike" cap="none" dirty="0" err="1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400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r>
              <a:rPr lang="en-US" sz="24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10158411" y="1959514"/>
            <a:ext cx="323373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HTTPヘッダ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10158411" y="6424179"/>
            <a:ext cx="2963864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HTTPボディ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キャラクターとストリングスについて</a:t>
            </a:r>
            <a:r>
              <a:rPr lang="is-IS" dirty="0">
                <a:solidFill>
                  <a:srgbClr val="FFD966"/>
                </a:solidFill>
              </a:rPr>
              <a:t>...</a:t>
            </a:r>
            <a:endParaRPr lang="en-US" dirty="0">
              <a:solidFill>
                <a:srgbClr val="FFD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76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808" y="7402940"/>
            <a:ext cx="9201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https://en.wikipedia.org/wiki/ASCII</a:t>
            </a:r>
          </a:p>
          <a:p>
            <a:r>
              <a:rPr lang="en-US" sz="2800" dirty="0" err="1">
                <a:solidFill>
                  <a:srgbClr val="FFFF00"/>
                </a:solidFill>
              </a:rPr>
              <a:t>http://www.catonmat.net/download/ascii-cheat-sheet.png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>
                <a:solidFill>
                  <a:srgbClr val="FFD966"/>
                </a:solidFill>
              </a:rPr>
              <a:t>ASCII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3353" y="2738642"/>
            <a:ext cx="3098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ASCII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64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単純な文字列を表現する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690126" cy="6003787"/>
          </a:xfrm>
        </p:spPr>
        <p:txBody>
          <a:bodyPr/>
          <a:lstStyle/>
          <a:p>
            <a:r>
              <a:rPr lang="en-US" dirty="0"/>
              <a:t>各文字は、8ビットのメモリに格納された0～256の数字で表現される </a:t>
            </a:r>
          </a:p>
          <a:p>
            <a:r>
              <a:rPr lang="en-US" dirty="0"/>
              <a:t>8ビットのメモリを1</a:t>
            </a:r>
            <a:r>
              <a:rPr lang="en-US" dirty="0">
                <a:solidFill>
                  <a:srgbClr val="00FA00"/>
                </a:solidFill>
              </a:rPr>
              <a:t>バイトと呼ぶ（例：</a:t>
            </a:r>
            <a:r>
              <a:rPr lang="en-US" dirty="0"/>
              <a:t>ディスクドライブには3</a:t>
            </a:r>
            <a:r>
              <a:rPr lang="en-US" dirty="0">
                <a:solidFill>
                  <a:srgbClr val="00FA00"/>
                </a:solidFill>
              </a:rPr>
              <a:t>テラ</a:t>
            </a:r>
            <a:r>
              <a:rPr lang="en-US" dirty="0"/>
              <a:t>バイトのメモリが搭載されている）。</a:t>
            </a:r>
          </a:p>
          <a:p>
            <a:r>
              <a:rPr lang="en-US" dirty="0" err="1">
                <a:solidFill>
                  <a:srgbClr val="FF40FF"/>
                </a:solidFill>
              </a:rPr>
              <a:t>ord</a:t>
            </a:r>
            <a:r>
              <a:rPr lang="en-US" dirty="0">
                <a:solidFill>
                  <a:srgbClr val="FF40FF"/>
                </a:solidFill>
              </a:rPr>
              <a:t>() </a:t>
            </a:r>
            <a:r>
              <a:rPr lang="en-US" dirty="0"/>
              <a:t>関数は、単純な ASCII 文字の数値を表示します。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75048" y="3645654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'˶ˆ꒳ˆ˵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</a:p>
        </p:txBody>
      </p:sp>
    </p:spTree>
    <p:extLst>
      <p:ext uri="{BB962C8B-B14F-4D97-AF65-F5344CB8AC3E}">
        <p14:creationId xmlns:p14="http://schemas.microsoft.com/office/powerpoint/2010/main" val="40009005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5700" y="847164"/>
            <a:ext cx="3436178" cy="1692735"/>
          </a:xfrm>
        </p:spPr>
        <p:txBody>
          <a:bodyPr/>
          <a:lstStyle/>
          <a:p>
            <a:r>
              <a:rPr lang="en-US">
                <a:solidFill>
                  <a:srgbClr val="FFD966"/>
                </a:solidFill>
              </a:rPr>
              <a:t>ASCII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7679" y="2703545"/>
            <a:ext cx="44807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'H'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72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'e'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101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print(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ord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'˶ˆ꒳ˆ˵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</a:p>
          <a:p>
            <a:r>
              <a:rPr lang="en-US" sz="2800" b="1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6948" y="6321287"/>
            <a:ext cx="4094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1960年代から1970年代にかけては、1バイトが1文字であると思い込んでいましたが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470" y="906615"/>
            <a:ext cx="8110329" cy="64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3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95" y="728476"/>
            <a:ext cx="12999076" cy="735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47464" y="1621166"/>
            <a:ext cx="414248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</a:rPr>
              <a:t>http://unicode.org/charts/</a:t>
            </a:r>
          </a:p>
        </p:txBody>
      </p:sp>
    </p:spTree>
    <p:extLst>
      <p:ext uri="{BB962C8B-B14F-4D97-AF65-F5344CB8AC3E}">
        <p14:creationId xmlns:p14="http://schemas.microsoft.com/office/powerpoint/2010/main" val="376535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6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トランスポートコントロールプロトコル（TCP）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7688263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IP（インターネットプロトコル）の上に構築されている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IPがデータを失う可能性を想定し、データを保存し、失われそうな場合は再送信する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送信ウィンドウを使った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フロー制御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」を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扱う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信頼性の高い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パイプを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提供する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9100" y="2501900"/>
            <a:ext cx="6007199" cy="46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9607600" y="3826250"/>
            <a:ext cx="5410200" cy="673199"/>
          </a:xfrm>
          <a:prstGeom prst="rect">
            <a:avLst/>
          </a:prstGeom>
          <a:noFill/>
          <a:ln w="254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8686825" y="7562850"/>
            <a:ext cx="7264499" cy="83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出典</a:t>
            </a:r>
            <a:r>
              <a:rPr lang="en-US" sz="2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： </a:t>
            </a:r>
            <a:r>
              <a:rPr lang="en-US" sz="20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http://en.wikipedia.org/wiki/Internet_Protocol_Suite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マルチバイトキャラクタ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363" y="2603500"/>
            <a:ext cx="14577337" cy="5923811"/>
          </a:xfrm>
        </p:spPr>
        <p:txBody>
          <a:bodyPr/>
          <a:lstStyle/>
          <a:p>
            <a:pPr marL="569913" indent="0">
              <a:spcBef>
                <a:spcPts val="1600"/>
              </a:spcBef>
              <a:buNone/>
            </a:pPr>
            <a:r>
              <a:rPr lang="en-US" sz="2800" dirty="0"/>
              <a:t>コンピュータが扱う様々な文字を表現するために、複数のバイトで文字を表現しています。</a:t>
            </a:r>
          </a:p>
          <a:p>
            <a:pPr lvl="1">
              <a:spcBef>
                <a:spcPts val="1600"/>
              </a:spcBef>
            </a:pPr>
            <a:r>
              <a:rPr lang="en-US" sz="2800" dirty="0"/>
              <a:t>UTF-16 - 固定長 - 2バイト</a:t>
            </a:r>
          </a:p>
          <a:p>
            <a:pPr lvl="1">
              <a:spcBef>
                <a:spcPts val="1600"/>
              </a:spcBef>
            </a:pPr>
            <a:r>
              <a:rPr lang="en-US" sz="2800" dirty="0"/>
              <a:t>UTF-32 - 固定長 - 4バイト</a:t>
            </a:r>
          </a:p>
          <a:p>
            <a:pPr lvl="1">
              <a:spcBef>
                <a:spcPts val="1600"/>
              </a:spcBef>
            </a:pPr>
            <a:r>
              <a:rPr lang="en-US" sz="2800" dirty="0">
                <a:solidFill>
                  <a:srgbClr val="00FA00"/>
                </a:solidFill>
              </a:rPr>
              <a:t>UTF-8 </a:t>
            </a:r>
            <a:r>
              <a:rPr lang="en-US" sz="2800" dirty="0"/>
              <a:t>- 1～4バイト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/>
              <a:t>- ASCIIの上位互換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/>
              <a:t>- ASCIIとUTF-8の自動判別機能</a:t>
            </a:r>
          </a:p>
          <a:p>
            <a:pPr marL="1154113" lvl="2" indent="0">
              <a:spcBef>
                <a:spcPts val="1600"/>
              </a:spcBef>
              <a:buNone/>
            </a:pPr>
            <a:r>
              <a:rPr lang="en-US" dirty="0">
                <a:solidFill>
                  <a:srgbClr val="00FA00"/>
                </a:solidFill>
              </a:rPr>
              <a:t>- UTF-8は、システム間で交換されるデータをエンコードするための推奨事項です。 </a:t>
            </a:r>
            <a:br>
              <a:rPr lang="en-US" dirty="0">
                <a:solidFill>
                  <a:srgbClr val="00FA00"/>
                </a:solidFill>
              </a:rPr>
            </a:br>
            <a:r>
              <a:rPr lang="en-US" dirty="0">
                <a:solidFill>
                  <a:srgbClr val="00FA00"/>
                </a:solidFill>
              </a:rPr>
              <a:t>   システム間で交換されるデータ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9361" y="3762995"/>
            <a:ext cx="4891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https://en.wikipedia.org/wiki/UTF-8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032" y="4487293"/>
            <a:ext cx="5519742" cy="323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27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Pythonの2種類の文字列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9694" y="2723853"/>
            <a:ext cx="62841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&lt;クラス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&lt;クラス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4869" y="2723853"/>
            <a:ext cx="63601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&lt;タイプ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&lt;type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3300" y="7366599"/>
            <a:ext cx="741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FA00"/>
                </a:solidFill>
              </a:rPr>
              <a:t>Python 3では、すべての文字列はUnicodeです。</a:t>
            </a:r>
          </a:p>
        </p:txBody>
      </p:sp>
    </p:spTree>
    <p:extLst>
      <p:ext uri="{BB962C8B-B14F-4D97-AF65-F5344CB8AC3E}">
        <p14:creationId xmlns:p14="http://schemas.microsoft.com/office/powerpoint/2010/main" val="5546150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Python 2 と Python 3 の比較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40703" y="2734810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&lt;クラス 'bytes'&gt;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&lt;クラス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&lt;クラス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086" y="2723853"/>
            <a:ext cx="52803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2.7.10 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&lt;タイプ '</a:t>
            </a:r>
            <a:r>
              <a:rPr lang="en-US" sz="3200" dirty="0" err="1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&lt;タイプ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&lt;type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unicode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7640413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Python 3とユニコード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2603500"/>
            <a:ext cx="7329081" cy="5702399"/>
          </a:xfrm>
        </p:spPr>
        <p:txBody>
          <a:bodyPr/>
          <a:lstStyle/>
          <a:p>
            <a:r>
              <a:rPr lang="en-US" dirty="0"/>
              <a:t>Python 3では、内部的にすべての文字列がUNICODEになります。 </a:t>
            </a:r>
          </a:p>
          <a:p>
            <a:r>
              <a:rPr lang="en-US" dirty="0"/>
              <a:t>Pythonのプログラムで文字列変数を扱ったり、ファイルからデータを読み込んだりすることは、通常 "ただ動く "だけです。</a:t>
            </a:r>
          </a:p>
          <a:p>
            <a:r>
              <a:rPr lang="en-US" dirty="0"/>
              <a:t>ソケットを使ってネットワークリソースに接続したり、データベースに接続したりする場合、データのエンコードとデコードを行う必要があります（通常はUTF-8になります）。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4726" y="2723853"/>
            <a:ext cx="4922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Python 3.5.1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b'abc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rgbClr val="FFC000"/>
                </a:solidFill>
                <a:latin typeface="Courier" charset="0"/>
                <a:ea typeface="Courier" charset="0"/>
                <a:cs typeface="Courier" charset="0"/>
              </a:rPr>
              <a:t>&lt;クラス 'bytes'&gt;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'이광춘'です。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&lt;クラス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x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u'이광춘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'である。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&gt;&gt;&gt; タイプ(x)</a:t>
            </a:r>
          </a:p>
          <a:p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&lt;クラス '</a:t>
            </a:r>
            <a:r>
              <a:rPr lang="en-US" sz="3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en-US" sz="3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'&gt;</a:t>
            </a:r>
          </a:p>
        </p:txBody>
      </p:sp>
    </p:spTree>
    <p:extLst>
      <p:ext uri="{BB962C8B-B14F-4D97-AF65-F5344CB8AC3E}">
        <p14:creationId xmlns:p14="http://schemas.microsoft.com/office/powerpoint/2010/main" val="2148779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Pythonの文字列をバイトに変換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699" y="2603500"/>
            <a:ext cx="14856933" cy="5702399"/>
          </a:xfrm>
        </p:spPr>
        <p:txBody>
          <a:bodyPr/>
          <a:lstStyle/>
          <a:p>
            <a:r>
              <a:rPr lang="en-US" dirty="0"/>
              <a:t>ネットワークソケットのような外部リソースと話すときは、バイトを送信します。したがって、Python 3 の文字列を所定の文字エンコーディングにする必要があります。</a:t>
            </a:r>
          </a:p>
          <a:p>
            <a:r>
              <a:rPr lang="en-US" dirty="0"/>
              <a:t>外部リソースからデータを読み込む場合、文字セットに基づいてデータをデコードし、Python 3で文字列として適切に表現する必要があります。</a:t>
            </a:r>
          </a:p>
        </p:txBody>
      </p:sp>
      <p:sp>
        <p:nvSpPr>
          <p:cNvPr id="4" name="Shape 661"/>
          <p:cNvSpPr txBox="1"/>
          <p:nvPr/>
        </p:nvSpPr>
        <p:spPr>
          <a:xfrm>
            <a:off x="4656942" y="5284578"/>
            <a:ext cx="7447259" cy="32004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while True：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    data 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=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mysock.recv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(512)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if ( 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len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(</a:t>
            </a:r>
            <a:r>
              <a:rPr lang="en-US" sz="2800" i="0" u="none" strike="noStrike" cap="none" dirty="0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 &lt; 1 ) ：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    毀れる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mystring </a:t>
            </a:r>
            <a:r>
              <a:rPr lang="en-US" sz="2800" i="0" u="none" strike="noStrike" cap="none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= </a:t>
            </a:r>
            <a:r>
              <a:rPr lang="en-US" sz="2800" i="0" u="none" strike="noStrike" cap="none" dirty="0" err="1">
                <a:solidFill>
                  <a:srgbClr val="FFC000"/>
                </a:solidFill>
                <a:latin typeface="Courier"/>
                <a:ea typeface="Courier New"/>
                <a:cs typeface="Courier"/>
                <a:sym typeface="Courier New"/>
              </a:rPr>
              <a:t>data</a:t>
            </a:r>
            <a:r>
              <a:rPr lang="en-US" sz="2800" i="0" u="none" strike="noStrike" cap="none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.</a:t>
            </a:r>
            <a:r>
              <a:rPr lang="en-US" sz="2800" i="0" u="none" strike="noStrike" cap="none" dirty="0" err="1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decode</a:t>
            </a:r>
            <a:r>
              <a:rPr lang="en-US" sz="2800" i="0" u="none" strike="noStrike" cap="none" dirty="0">
                <a:solidFill>
                  <a:srgbClr val="00FA00"/>
                </a:solidFill>
                <a:latin typeface="Courier"/>
                <a:ea typeface="Courier New"/>
                <a:cs typeface="Courier"/>
                <a:sym typeface="Courier New"/>
              </a:rPr>
              <a:t>()</a:t>
            </a:r>
            <a:endParaRPr lang="en-US" sz="2800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280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mystring</a:t>
            </a:r>
            <a:r>
              <a:rPr lang="en-US" sz="2800" dirty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)する</a:t>
            </a:r>
            <a:endParaRPr lang="en-US" sz="280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54096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PythonによるHTTPリクエスト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050" y="5327650"/>
            <a:ext cx="4965700" cy="256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731" y="2539899"/>
            <a:ext cx="13932019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インポートソケット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 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 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'GET http://data.pr4e.org/romeo.t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xt 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HTTP/1.0n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'.</a:t>
            </a:r>
            <a:r>
              <a:rPr lang="en-US" sz="28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8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True：</a:t>
            </a:r>
          </a:p>
          <a:p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1)：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毀れる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8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752329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825" y="7548248"/>
            <a:ext cx="97594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https://docs.python.org/3/library/stdtypes.html#bytes.decode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https://docs.python.org/3/library/stdtypes.html#str.encode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1442189"/>
            <a:ext cx="12700000" cy="200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31" y="4308549"/>
            <a:ext cx="12636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69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439944" y="1001670"/>
            <a:ext cx="3019796" cy="292175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ネットワーク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26135" y="1874273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ソケット</a:t>
            </a:r>
          </a:p>
        </p:txBody>
      </p:sp>
      <p:sp>
        <p:nvSpPr>
          <p:cNvPr id="6" name="Rectangle 5"/>
          <p:cNvSpPr/>
          <p:nvPr/>
        </p:nvSpPr>
        <p:spPr>
          <a:xfrm>
            <a:off x="7875932" y="1364434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バイト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ユーティーエフエイト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0615" y="206056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ストリング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ユニコード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0051" y="2746880"/>
            <a:ext cx="1647161" cy="1176544"/>
          </a:xfrm>
          <a:prstGeom prst="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バイト</a:t>
            </a:r>
          </a:p>
          <a:p>
            <a:pPr algn="ctr"/>
            <a:r>
              <a:rPr lang="en-US" sz="2400" dirty="0">
                <a:solidFill>
                  <a:schemeClr val="accent6"/>
                </a:solidFill>
              </a:rPr>
              <a:t>ユーティーエフエイト</a:t>
            </a:r>
          </a:p>
        </p:txBody>
      </p:sp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>
            <a:off x="6027776" y="2648833"/>
            <a:ext cx="1892275" cy="68631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  <a:endCxn id="6" idx="3"/>
          </p:cNvCxnSpPr>
          <p:nvPr/>
        </p:nvCxnSpPr>
        <p:spPr>
          <a:xfrm flipH="1" flipV="1">
            <a:off x="9523094" y="1952706"/>
            <a:ext cx="1603042" cy="50984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5" idx="1"/>
          </p:cNvCxnSpPr>
          <p:nvPr/>
        </p:nvCxnSpPr>
        <p:spPr>
          <a:xfrm flipV="1">
            <a:off x="9567213" y="2462546"/>
            <a:ext cx="1558923" cy="8726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  <a:endCxn id="7" idx="3"/>
          </p:cNvCxnSpPr>
          <p:nvPr/>
        </p:nvCxnSpPr>
        <p:spPr>
          <a:xfrm flipH="1">
            <a:off x="6027776" y="1952706"/>
            <a:ext cx="1848156" cy="69612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88823" y="1568276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リカバー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16272" y="144572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デコード()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16272" y="3201771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エンコード()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45542" y="3075223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送り込む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0341" y="4096180"/>
            <a:ext cx="11374449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インポートソケット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 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socket.socket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socket.AF_INET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socket.SOCK_STREAM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mysock.connect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(('data.pr4e.org', 80))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 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'GET http://data.pr4e.org/romeo.t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xt 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HTTP/1.0n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'.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encode</a:t>
            </a:r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mysock.send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cmd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2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True：</a:t>
            </a:r>
          </a:p>
          <a:p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</a:t>
            </a:r>
            <a:r>
              <a:rPr lang="ro-RO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mysock.recv</a:t>
            </a:r>
            <a:r>
              <a:rPr lang="ro-RO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(512)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</a:t>
            </a:r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(data) &lt; 1)：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毀れる</a:t>
            </a:r>
          </a:p>
          <a:p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200" dirty="0" err="1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data.decode</a:t>
            </a:r>
            <a:r>
              <a:rPr lang="en-US" sz="220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2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mysock.close</a:t>
            </a:r>
            <a:r>
              <a:rPr lang="en-US" sz="2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70588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urllibでHTTPを簡単にする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HTTPは非常に一般的なので、私たちは、すべてのソケット作業を代わりに行い、ウェブページをファイルのように見せるライブラリを用意しています</a:t>
            </a:r>
          </a:p>
        </p:txBody>
      </p:sp>
      <p:sp>
        <p:nvSpPr>
          <p:cNvPr id="676" name="Shape 676"/>
          <p:cNvSpPr txBox="1"/>
          <p:nvPr/>
        </p:nvSpPr>
        <p:spPr>
          <a:xfrm>
            <a:off x="654280" y="4768850"/>
            <a:ext cx="15462019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インポート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http://data.pr4e.org/romeo.txt')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：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74" name="Shape 6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Pythonで</a:t>
            </a:r>
            <a:r>
              <a:rPr lang="en-US" sz="7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urllibを</a:t>
            </a:r>
            <a:r>
              <a:rPr lang="en-US" sz="7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使う</a:t>
            </a:r>
          </a:p>
        </p:txBody>
      </p:sp>
      <p:sp>
        <p:nvSpPr>
          <p:cNvPr id="678" name="Shape 678"/>
          <p:cNvSpPr txBox="1"/>
          <p:nvPr/>
        </p:nvSpPr>
        <p:spPr>
          <a:xfrm>
            <a:off x="13500717" y="7518350"/>
            <a:ext cx="22511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4419600" y="7689900"/>
            <a:ext cx="11093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http://www.flickr.com/photos/kitcowan/2103850699/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9599" y="1049337"/>
            <a:ext cx="4064000" cy="60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2500" y="1049337"/>
            <a:ext cx="74676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788988" y="6779469"/>
            <a:ext cx="970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6"/>
              </a:rPr>
              <a:t>http://en.wikipedia.org/wiki/Tin_can_telephone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/>
        </p:nvSpPr>
        <p:spPr>
          <a:xfrm>
            <a:off x="3238500" y="4930775"/>
            <a:ext cx="10239000" cy="2354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しかし、窓から差し込む光は柔らかく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それは東であり、ジュリエットは太陽である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フェアな太陽よ立ち上がれ、嫉妬深い月を殺せ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すでに病み上がりで、悲しみに青ざめる人</a:t>
            </a:r>
          </a:p>
        </p:txBody>
      </p:sp>
      <p:sp>
        <p:nvSpPr>
          <p:cNvPr id="685" name="Shape 685"/>
          <p:cNvSpPr txBox="1"/>
          <p:nvPr/>
        </p:nvSpPr>
        <p:spPr>
          <a:xfrm>
            <a:off x="13315950" y="7541537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urllib1.py</a:t>
            </a:r>
          </a:p>
        </p:txBody>
      </p:sp>
      <p:sp>
        <p:nvSpPr>
          <p:cNvPr id="9" name="Shape 676"/>
          <p:cNvSpPr txBox="1"/>
          <p:nvPr/>
        </p:nvSpPr>
        <p:spPr>
          <a:xfrm>
            <a:off x="692772" y="1301750"/>
            <a:ext cx="15425467" cy="276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インポート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http://data.pr4e.org/romeo.txt')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：</a:t>
            </a:r>
          </a:p>
          <a:p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30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ファイルのように...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577306" y="2901950"/>
            <a:ext cx="15678693" cy="49481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インポート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fhand 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30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</a:t>
            </a:r>
            <a:r>
              <a:rPr lang="en-US" sz="30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http://data.pr4e.org/romeo.txt')</a:t>
            </a:r>
          </a:p>
          <a:p>
            <a:endParaRPr lang="en-US" sz="3000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dict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：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words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30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30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.split()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for word in wordsの略です：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        counts[word] = </a:t>
            </a:r>
            <a:r>
              <a:rPr lang="en-US" sz="30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counts.get</a:t>
            </a:r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(word, 0) + 1</a:t>
            </a:r>
          </a:p>
          <a:p>
            <a:r>
              <a:rPr lang="en-US" sz="30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print(counts)する</a:t>
            </a:r>
            <a:endParaRPr lang="en-US" sz="3000" u="none" strike="noStrike" cap="none" dirty="0">
              <a:solidFill>
                <a:srgbClr val="FF40FF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x="13277502" y="7683600"/>
            <a:ext cx="2414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urlwords.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ウェブページを読む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インポート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('http://www.dr-chuck.com/page1.htm')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：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0165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&lt;h1&gt;最初のページ&lt;/h1&gt;。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&lt;p&gt;よろしければ、&lt;a 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href=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"http://www.dr-chuck.com/page2.htm"&gt;セカンドページ&lt;/a&gt;に切り替えてください。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urllib2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リンク集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x="546100" y="2539899"/>
            <a:ext cx="155575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インポート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('http://www.dr-chuck.com/page1.htm')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：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).strip())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00" name="Shape 700"/>
          <p:cNvSpPr txBox="1"/>
          <p:nvPr/>
        </p:nvSpPr>
        <p:spPr>
          <a:xfrm>
            <a:off x="2743548" y="5397499"/>
            <a:ext cx="12055499" cy="254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&lt;h1&gt;最初のページ&lt;/h1&gt;。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&lt;p&gt;よろしければ、&lt;a </a:t>
            </a:r>
            <a:r>
              <a:rPr lang="en-US" sz="3300" i="0" u="none" strike="noStrike" cap="none" dirty="0" err="1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href=</a:t>
            </a:r>
            <a:r>
              <a:rPr lang="en-US" sz="3300" i="0" u="none" strike="noStrike" cap="none" dirty="0">
                <a:solidFill>
                  <a:srgbClr val="FF40FF"/>
                </a:solidFill>
                <a:latin typeface="Courier"/>
                <a:ea typeface="Courier New"/>
                <a:cs typeface="Courier"/>
                <a:sym typeface="Courier New"/>
              </a:rPr>
              <a:t>"http://www.dr-chuck.com/p</a:t>
            </a: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age2.htm"&gt;セカンドページ&lt;/a&gt;に切り替えてください。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ourier New"/>
              <a:buNone/>
            </a:pPr>
            <a:r>
              <a:rPr lang="en-US" sz="3300" i="0" u="none" strike="noStrike" cap="none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&lt;/p&gt;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13509601" y="7594700"/>
            <a:ext cx="242264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urllib2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.py</a:t>
            </a:r>
          </a:p>
        </p:txBody>
      </p:sp>
    </p:spTree>
    <p:extLst>
      <p:ext uri="{BB962C8B-B14F-4D97-AF65-F5344CB8AC3E}">
        <p14:creationId xmlns:p14="http://schemas.microsoft.com/office/powerpoint/2010/main" val="28919648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type="title"/>
          </p:nvPr>
        </p:nvSpPr>
        <p:spPr>
          <a:xfrm>
            <a:off x="769743" y="847164"/>
            <a:ext cx="14775157" cy="16927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72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First Lines of Code </a:t>
            </a:r>
            <a:r>
              <a:rPr lang="en-US" sz="7200" u="none" strike="noStrike" cap="none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@ </a:t>
            </a:r>
            <a:r>
              <a:rPr lang="en-US" sz="7200" u="none" strike="noStrike" cap="none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Google?</a:t>
            </a:r>
          </a:p>
        </p:txBody>
      </p:sp>
      <p:sp>
        <p:nvSpPr>
          <p:cNvPr id="5" name="Shape 699"/>
          <p:cNvSpPr txBox="1"/>
          <p:nvPr/>
        </p:nvSpPr>
        <p:spPr>
          <a:xfrm>
            <a:off x="1155700" y="3416199"/>
            <a:ext cx="14389200" cy="245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インポート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 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('http://www.dr-chuck.com/page1.htm')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for line in 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fhand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：</a:t>
            </a:r>
          </a:p>
          <a:p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2800" dirty="0" err="1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line.</a:t>
            </a:r>
            <a:r>
              <a:rPr lang="en-US" sz="2800" dirty="0" err="1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decode</a:t>
            </a:r>
            <a:r>
              <a:rPr lang="en-US" sz="2800" dirty="0">
                <a:solidFill>
                  <a:srgbClr val="FF40FF"/>
                </a:solidFill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sz="2800" dirty="0">
                <a:solidFill>
                  <a:srgbClr val="FFFF00"/>
                </a:solidFill>
                <a:latin typeface="Courier" charset="0"/>
                <a:ea typeface="Courier" charset="0"/>
                <a:cs typeface="Courier" charset="0"/>
              </a:rPr>
              <a:t>.strip())</a:t>
            </a:r>
            <a:endParaRPr lang="en-US" sz="2800" u="none" strike="noStrike" cap="none" dirty="0">
              <a:solidFill>
                <a:srgbClr val="FFFF00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HTMLを解析する </a:t>
            </a:r>
            <a:b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(別名:ウェブスクレイピング)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ウェブスクレイピングとは？</a:t>
            </a:r>
          </a:p>
        </p:txBody>
      </p:sp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1155700" y="2866820"/>
            <a:ext cx="13932000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プログラムまたはスクリプトがブラウザのふりをしてウェブページを取得し、そのウェブページを見て情報を抽出し、さらにウェブページを見る場合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検索エンジンはウェブページをスクレイピングします。これを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36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spidering 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web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"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または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web crawling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"と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呼びます。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3801908" y="7151886"/>
            <a:ext cx="88529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http://en.wikipedia.org/wiki/Web_scraping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000" u="sng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http://en.wikipedia.org/wiki/Web_crawler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なぜスクレイプなのか？</a:t>
            </a:r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2000" cy="50349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プルデータ（特にソーシャルデータ） - 誰が誰にリンクしているのか？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エクスポート機能</a:t>
            </a: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"のない</a:t>
            </a: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システムから自分のデータを取り戻せ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新しい情報を得るためにサイトを監視する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検索エンジン用のデータベースを作るためにウェブをスパイダー化する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ウェブページのスクレイピング</a:t>
            </a:r>
          </a:p>
        </p:txBody>
      </p:sp>
      <p:sp>
        <p:nvSpPr>
          <p:cNvPr id="754" name="Shape 754"/>
          <p:cNvSpPr txBox="1">
            <a:spLocks noGrp="1"/>
          </p:cNvSpPr>
          <p:nvPr>
            <p:ph type="body" idx="1"/>
          </p:nvPr>
        </p:nvSpPr>
        <p:spPr>
          <a:xfrm>
            <a:off x="1155700" y="3078464"/>
            <a:ext cx="13932000" cy="52274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ウェブページのスクレイピングについては賛否両論あり、少し鼻につくサイトもあるようです。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著作権で保護された情報の再掲載は禁止されています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利用規約に違反する行為は禁止されています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簡単な方法-</a:t>
            </a:r>
            <a:r>
              <a:rPr lang="en-US" sz="78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美しいスープ</a:t>
            </a:r>
          </a:p>
        </p:txBody>
      </p:sp>
      <p:sp>
        <p:nvSpPr>
          <p:cNvPr id="767" name="Shape 7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難しい方法で文字列検索を行うことができる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または、</a:t>
            </a:r>
            <a:r>
              <a:rPr lang="en-US" sz="3800" u="none" strike="noStrike" cap="none" dirty="0" err="1">
                <a:solidFill>
                  <a:srgbClr val="FF4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www.crummy.com 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の </a:t>
            </a:r>
            <a:r>
              <a:rPr lang="en-US" sz="3800" u="none" strike="noStrike" cap="none" dirty="0" err="1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BeautifulSoup 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というフリーソフトのライブラリを使用します。</a:t>
            </a:r>
            <a:endParaRPr lang="en-US" sz="3800" u="none" strike="noStrike" cap="none" dirty="0">
              <a:solidFill>
                <a:srgbClr val="FF4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52" y="4595992"/>
            <a:ext cx="8757771" cy="35798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24535" y="8392537"/>
            <a:ext cx="5822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https://www.crummy.com/software/BeautifulSoup/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stCxn id="325" idx="3"/>
            <a:endCxn id="326" idx="1"/>
          </p:cNvCxnSpPr>
          <p:nvPr/>
        </p:nvCxnSpPr>
        <p:spPr>
          <a:xfrm>
            <a:off x="5473700" y="6167741"/>
            <a:ext cx="5473700" cy="0"/>
          </a:xfrm>
          <a:prstGeom prst="straightConnector1">
            <a:avLst/>
          </a:prstGeom>
          <a:ln w="63500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TCPコネクション / </a:t>
            </a: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ソケット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685901" y="7642626"/>
            <a:ext cx="9547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http://en.wikipedia.org/wiki/Internet_socket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490475" y="2539900"/>
            <a:ext cx="13369500" cy="24037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コンピュータネットワークにおいて、インターネット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ソケット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またはネットワークソケットは、インターネットなどのインターネットプロトコルベースのコンピュータネットワークを介した双方向の</a:t>
            </a:r>
            <a:r>
              <a:rPr lang="en-US" sz="3600" u="none" strike="noStrike" cap="none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プロセス間</a:t>
            </a: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通信フローのエンドポイントである</a:t>
            </a:r>
            <a:r>
              <a:rPr lang="en-US" sz="3600" u="none" strike="noStrike" cap="none" dirty="0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。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"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062" y="5272756"/>
            <a:ext cx="3600599" cy="178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7213600" y="5892376"/>
            <a:ext cx="2190900" cy="5507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5000" u="none" strike="noStrike" cap="none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インターネット</a:t>
            </a:r>
          </a:p>
        </p:txBody>
      </p:sp>
      <p:sp>
        <p:nvSpPr>
          <p:cNvPr id="325" name="Shape 325"/>
          <p:cNvSpPr/>
          <p:nvPr/>
        </p:nvSpPr>
        <p:spPr>
          <a:xfrm>
            <a:off x="31877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3900" u="none" strike="noStrike" cap="none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プロセス</a:t>
            </a:r>
          </a:p>
        </p:txBody>
      </p:sp>
      <p:sp>
        <p:nvSpPr>
          <p:cNvPr id="326" name="Shape 326"/>
          <p:cNvSpPr/>
          <p:nvPr/>
        </p:nvSpPr>
        <p:spPr>
          <a:xfrm>
            <a:off x="10947400" y="5312475"/>
            <a:ext cx="2286000" cy="1710531"/>
          </a:xfrm>
          <a:prstGeom prst="roundRect">
            <a:avLst>
              <a:gd name="adj" fmla="val 1800"/>
            </a:avLst>
          </a:prstGeom>
          <a:solidFill>
            <a:srgbClr val="CCCCCC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Cabin"/>
              <a:buNone/>
            </a:pPr>
            <a:r>
              <a:rPr lang="en-US" sz="3900" u="none" strike="noStrike" cap="none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プロセス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1709270" y="2795483"/>
            <a:ext cx="13639799" cy="5624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これを実行するために、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BeautifulSoupを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インストールします。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https://pypi.python.org/pypi/beautifulsoup4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あるいはファイルをダウンロードする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http://www.py4e.com/code3/bs4.zip</a:t>
            </a: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そして、このファイルと同じディレクトリに解凍してください。</a:t>
            </a: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インポート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sz="28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28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...</a:t>
            </a:r>
            <a:endParaRPr lang="en-US" sz="28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13428175" y="7518312"/>
            <a:ext cx="24150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urllinks.py</a:t>
            </a:r>
            <a:endParaRPr lang="en-US" sz="3600" u="none" strike="noStrike" cap="none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D966"/>
                </a:solidFill>
              </a:rPr>
              <a:t>ビューティフルスープインストール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/>
          <p:nvPr/>
        </p:nvSpPr>
        <p:spPr>
          <a:xfrm>
            <a:off x="654281" y="624080"/>
            <a:ext cx="10375670" cy="61116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インポート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urllib.parse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urllib.error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from bs4 import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 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= input('Enter - ')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urllib.request.urlopen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url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).read()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スープ = 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BeautifulSoup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(html, 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html.parser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en-US" sz="320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アンカータグをすべて取得する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タグ = soup('a')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for tag in tags：</a:t>
            </a:r>
          </a:p>
          <a:p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tag.get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('</a:t>
            </a:r>
            <a:r>
              <a:rPr lang="en-US" sz="3200" dirty="0" err="1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href</a:t>
            </a:r>
            <a:r>
              <a:rPr lang="en-US" sz="32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', None))</a:t>
            </a:r>
            <a:endParaRPr lang="en-US" sz="32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4" name="Shape 782"/>
          <p:cNvSpPr txBox="1"/>
          <p:nvPr/>
        </p:nvSpPr>
        <p:spPr>
          <a:xfrm>
            <a:off x="6777575" y="6985824"/>
            <a:ext cx="9069600" cy="1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</a:t>
            </a:r>
            <a:r>
              <a:rPr lang="en-US" sz="3600" u="none" strike="noStrike" cap="none" dirty="0" err="1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urllinks.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6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エンター </a:t>
            </a:r>
            <a:r>
              <a:rPr lang="en-US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</a:t>
            </a:r>
            <a:r>
              <a:rPr lang="en-US" sz="3600" u="none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http://www.dr-chuck.com/page1.htm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en-US" sz="3600" u="none" strike="noStrike" cap="none" dirty="0" err="1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http://www.dr-chuck.com/page2.htm</a:t>
            </a:r>
          </a:p>
        </p:txBody>
      </p:sp>
    </p:spTree>
    <p:extLst>
      <p:ext uri="{BB962C8B-B14F-4D97-AF65-F5344CB8AC3E}">
        <p14:creationId xmlns:p14="http://schemas.microsoft.com/office/powerpoint/2010/main" val="40558251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2353281" cy="1692735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Summary</a:t>
            </a:r>
          </a:p>
        </p:txBody>
      </p:sp>
      <p:sp>
        <p:nvSpPr>
          <p:cNvPr id="789" name="Shape 789"/>
          <p:cNvSpPr txBox="1">
            <a:spLocks noGrp="1"/>
          </p:cNvSpPr>
          <p:nvPr>
            <p:ph type="body" idx="1"/>
          </p:nvPr>
        </p:nvSpPr>
        <p:spPr>
          <a:xfrm>
            <a:off x="1155700" y="2847579"/>
            <a:ext cx="13932000" cy="545832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457200" marR="0" lvl="0" indent="-4699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The TCP/IP gives us pipes / sockets between applications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We designed application protocols to make use of these pipes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 err="1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HyperText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Trans</a:t>
            </a:r>
            <a:r>
              <a:rPr lang="en-US" sz="38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fer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Protocol (HTTP) is a simple yet powerful protocol</a:t>
            </a:r>
          </a:p>
          <a:p>
            <a:pPr marL="457200" marR="0" lvl="0" indent="-469900" algn="l" rtl="0">
              <a:lnSpc>
                <a:spcPct val="100000"/>
              </a:lnSpc>
              <a:spcBef>
                <a:spcPts val="2300"/>
              </a:spcBef>
              <a:spcAft>
                <a:spcPts val="1000"/>
              </a:spcAft>
              <a:buSzPct val="100000"/>
              <a:buFont typeface="Cabin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has good support for sockets, HTTP, and HTML parsing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1462700" y="946150"/>
            <a:ext cx="12469200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600">
                <a:solidFill>
                  <a:srgbClr val="FFFF00"/>
                </a:solidFill>
              </a:rPr>
              <a:t>Acknowledgements / Contributions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1206100" y="2086575"/>
            <a:ext cx="6797699" cy="5762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Thes slide are Copyright 2010-  Charles R. Severance (</a:t>
            </a:r>
            <a:r>
              <a:rPr lang="en-US" sz="1800" u="sng">
                <a:solidFill>
                  <a:srgbClr val="FFFF00"/>
                </a:solidFill>
                <a:hlinkClick r:id="rId3"/>
              </a:rPr>
              <a:t>www.dr-chuck.com</a:t>
            </a:r>
            <a:r>
              <a:rPr lang="en-US" sz="1800">
                <a:solidFill>
                  <a:srgbClr val="FFFFFF"/>
                </a:solidFill>
              </a:rPr>
              <a:t>) of the University of Michigan School of Information and </a:t>
            </a:r>
            <a:r>
              <a:rPr lang="en-US" sz="1800" u="sng">
                <a:solidFill>
                  <a:srgbClr val="FFFF00"/>
                </a:solidFill>
                <a:hlinkClick r:id="rId4"/>
              </a:rPr>
              <a:t>open.umich.edu</a:t>
            </a:r>
            <a:r>
              <a:rPr lang="en-US" sz="1800">
                <a:solidFill>
                  <a:srgbClr val="FFFFFF"/>
                </a:solidFill>
              </a:rPr>
              <a:t> and made available under a Creative Commons Attribution 4.0 License.  Please maintain this last slide in all copies of the document to comply with the attribution requirements of the license.  If you make a change, feel free to add your name and organization to the list of contributors on this page as you republish the materials.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Initial Development: Charles Severance, University of Michigan School of Information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… Insert new Contributors here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7900" y="839500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97687" y="1017700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704400" y="2217051"/>
            <a:ext cx="6797699" cy="563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7800" u="none" strike="noStrike" cap="none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TCP</a:t>
            </a:r>
            <a:r>
              <a:rPr lang="en-US" sz="78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ポート番号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1155700" y="2603501"/>
            <a:ext cx="13932000" cy="412115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t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ポートは、</a:t>
            </a:r>
            <a:r>
              <a:rPr lang="en-US" sz="38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アプリケーション固有</a:t>
            </a: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またはプロセス固有のソフトウェア通信エンドポイントです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ネットワークに接続された複数のアプリケーションを同じサーバー上に共存させることができる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en-US" sz="38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よく知られているTCPのポート番号のリストがある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2373298" y="6927850"/>
            <a:ext cx="10902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8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http://en.wikipedia.org/wiki/TCP_and_UDP_port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0848" y="3451225"/>
            <a:ext cx="2755900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955800" y="838200"/>
            <a:ext cx="6667500" cy="7416799"/>
          </a:xfrm>
          <a:prstGeom prst="rect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www.umich.edu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12898436" y="2736850"/>
            <a:ext cx="2578099" cy="1854200"/>
            <a:chOff x="0" y="0"/>
            <a:chExt cx="2576512" cy="1854200"/>
          </a:xfrm>
        </p:grpSpPr>
        <p:grpSp>
          <p:nvGrpSpPr>
            <p:cNvPr id="342" name="Shape 342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43" name="Shape 343"/>
              <p:cNvGrpSpPr/>
              <p:nvPr/>
            </p:nvGrpSpPr>
            <p:grpSpPr>
              <a:xfrm>
                <a:off x="352425" y="0"/>
                <a:ext cx="1878011" cy="1184275"/>
                <a:chOff x="0" y="0"/>
                <a:chExt cx="1878011" cy="1184275"/>
              </a:xfrm>
            </p:grpSpPr>
            <p:sp>
              <p:nvSpPr>
                <p:cNvPr id="344" name="Shape 344"/>
                <p:cNvSpPr txBox="1"/>
                <p:nvPr/>
              </p:nvSpPr>
              <p:spPr>
                <a:xfrm>
                  <a:off x="0" y="0"/>
                  <a:ext cx="1878011" cy="1184275"/>
                </a:xfrm>
                <a:prstGeom prst="rect">
                  <a:avLst/>
                </a:prstGeom>
                <a:solidFill>
                  <a:schemeClr val="accent1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Shape 345"/>
                <p:cNvSpPr/>
                <p:nvPr/>
              </p:nvSpPr>
              <p:spPr>
                <a:xfrm>
                  <a:off x="149225" y="106361"/>
                  <a:ext cx="1576386" cy="973136"/>
                </a:xfrm>
                <a:prstGeom prst="roundRect">
                  <a:avLst>
                    <a:gd name="adj" fmla="val 1490"/>
                  </a:avLst>
                </a:prstGeom>
                <a:solidFill>
                  <a:srgbClr val="FFFFFF"/>
                </a:solidFill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6" name="Shape 346"/>
              <p:cNvGrpSpPr/>
              <p:nvPr/>
            </p:nvGrpSpPr>
            <p:grpSpPr>
              <a:xfrm>
                <a:off x="0" y="1543050"/>
                <a:ext cx="2576512" cy="311150"/>
                <a:chOff x="0" y="0"/>
                <a:chExt cx="2576512" cy="309562"/>
              </a:xfrm>
            </p:grpSpPr>
            <p:cxnSp>
              <p:nvCxnSpPr>
                <p:cNvPr id="347" name="Shape 347"/>
                <p:cNvCxnSpPr/>
                <p:nvPr/>
              </p:nvCxnSpPr>
              <p:spPr>
                <a:xfrm flipH="1">
                  <a:off x="0" y="0"/>
                  <a:ext cx="34131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8" name="Shape 348"/>
                <p:cNvCxnSpPr/>
                <p:nvPr/>
              </p:nvCxnSpPr>
              <p:spPr>
                <a:xfrm>
                  <a:off x="0" y="241300"/>
                  <a:ext cx="2574924" cy="1587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49" name="Shape 349"/>
                <p:cNvCxnSpPr/>
                <p:nvPr/>
              </p:nvCxnSpPr>
              <p:spPr>
                <a:xfrm>
                  <a:off x="0" y="306387"/>
                  <a:ext cx="2574924" cy="3174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0" name="Shape 350"/>
                <p:cNvCxnSpPr/>
                <p:nvPr/>
              </p:nvCxnSpPr>
              <p:spPr>
                <a:xfrm>
                  <a:off x="0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1" name="Shape 351"/>
                <p:cNvCxnSpPr/>
                <p:nvPr/>
              </p:nvCxnSpPr>
              <p:spPr>
                <a:xfrm>
                  <a:off x="2239961" y="0"/>
                  <a:ext cx="334961" cy="241299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  <p:cxnSp>
              <p:nvCxnSpPr>
                <p:cNvPr id="352" name="Shape 352"/>
                <p:cNvCxnSpPr/>
                <p:nvPr/>
              </p:nvCxnSpPr>
              <p:spPr>
                <a:xfrm>
                  <a:off x="2574925" y="241300"/>
                  <a:ext cx="1587" cy="65086"/>
                </a:xfrm>
                <a:prstGeom prst="straightConnector1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53" name="Shape 353"/>
              <p:cNvSpPr txBox="1"/>
              <p:nvPr/>
            </p:nvSpPr>
            <p:spPr>
              <a:xfrm>
                <a:off x="357187" y="1220787"/>
                <a:ext cx="1874836" cy="304799"/>
              </a:xfrm>
              <a:prstGeom prst="rect">
                <a:avLst/>
              </a:prstGeom>
              <a:noFill/>
              <a:ln w="127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4" name="Shape 354"/>
              <p:cNvCxnSpPr/>
              <p:nvPr/>
            </p:nvCxnSpPr>
            <p:spPr>
              <a:xfrm>
                <a:off x="1763711" y="1373187"/>
                <a:ext cx="374649" cy="3174"/>
              </a:xfrm>
              <a:prstGeom prst="straightConnector1">
                <a:avLst/>
              </a:prstGeom>
              <a:noFill/>
              <a:ln w="50800" cap="rnd" cmpd="sng">
                <a:solidFill>
                  <a:srgbClr val="618FFD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55" name="Shape 355"/>
            <p:cNvSpPr txBox="1"/>
            <p:nvPr/>
          </p:nvSpPr>
          <p:spPr>
            <a:xfrm rot="10800000" flipH="1">
              <a:off x="474662" y="1319212"/>
              <a:ext cx="203199" cy="31750"/>
            </a:xfrm>
            <a:prstGeom prst="rect">
              <a:avLst/>
            </a:prstGeom>
            <a:solidFill>
              <a:srgbClr val="000000"/>
            </a:solidFill>
            <a:ln w="50800" cap="rnd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Shape 356"/>
          <p:cNvSpPr txBox="1"/>
          <p:nvPr/>
        </p:nvSpPr>
        <p:spPr>
          <a:xfrm>
            <a:off x="2933700" y="1460500"/>
            <a:ext cx="2603499" cy="11811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着信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電子メール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933700" y="30607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ログイン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933700" y="4775200"/>
            <a:ext cx="2603499" cy="7239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ウェブサーバー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6426200" y="160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25</a:t>
            </a: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87300" y="838200"/>
            <a:ext cx="2717799" cy="1385887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Shape 361"/>
          <p:cNvSpPr txBox="1"/>
          <p:nvPr/>
        </p:nvSpPr>
        <p:spPr>
          <a:xfrm>
            <a:off x="2933700" y="6400800"/>
            <a:ext cx="2603499" cy="1270000"/>
          </a:xfrm>
          <a:prstGeom prst="rect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パーソナル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メールボックス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6426200" y="30861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23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6426200" y="41402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80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426200" y="50673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E066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443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426200" y="63119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109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6426200" y="7340600"/>
            <a:ext cx="1270000" cy="685799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110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8077200" y="3911600"/>
            <a:ext cx="2997199" cy="660400"/>
          </a:xfrm>
          <a:prstGeom prst="rect">
            <a:avLst/>
          </a:prstGeom>
          <a:solidFill>
            <a:srgbClr val="000000"/>
          </a:solidFill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n-US" sz="3200" u="none" strike="noStrike" cap="none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74.208.28.177</a:t>
            </a:r>
          </a:p>
        </p:txBody>
      </p:sp>
      <p:cxnSp>
        <p:nvCxnSpPr>
          <p:cNvPr id="368" name="Shape 368"/>
          <p:cNvCxnSpPr>
            <a:stCxn id="362" idx="3"/>
          </p:cNvCxnSpPr>
          <p:nvPr/>
        </p:nvCxnSpPr>
        <p:spPr>
          <a:xfrm flipV="1">
            <a:off x="7696200" y="3414712"/>
            <a:ext cx="5422900" cy="14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69" name="Shape 369"/>
          <p:cNvCxnSpPr>
            <a:endCxn id="359" idx="3"/>
          </p:cNvCxnSpPr>
          <p:nvPr/>
        </p:nvCxnSpPr>
        <p:spPr>
          <a:xfrm flipH="1">
            <a:off x="7696200" y="1547812"/>
            <a:ext cx="4975224" cy="395288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stealth" w="med" len="med"/>
          </a:ln>
        </p:spPr>
      </p:cxnSp>
      <p:grpSp>
        <p:nvGrpSpPr>
          <p:cNvPr id="370" name="Shape 370"/>
          <p:cNvGrpSpPr/>
          <p:nvPr/>
        </p:nvGrpSpPr>
        <p:grpSpPr>
          <a:xfrm>
            <a:off x="12898436" y="4959350"/>
            <a:ext cx="2578099" cy="1854200"/>
            <a:chOff x="0" y="0"/>
            <a:chExt cx="2576512" cy="1854200"/>
          </a:xfrm>
        </p:grpSpPr>
        <p:grpSp>
          <p:nvGrpSpPr>
            <p:cNvPr id="371" name="Shape 371"/>
            <p:cNvGrpSpPr/>
            <p:nvPr/>
          </p:nvGrpSpPr>
          <p:grpSpPr>
            <a:xfrm>
              <a:off x="0" y="0"/>
              <a:ext cx="2576512" cy="1854200"/>
              <a:chOff x="0" y="0"/>
              <a:chExt cx="2576512" cy="1854200"/>
            </a:xfrm>
          </p:grpSpPr>
          <p:grpSp>
            <p:nvGrpSpPr>
              <p:cNvPr id="372" name="Shape 372"/>
              <p:cNvGrpSpPr/>
              <p:nvPr/>
            </p:nvGrpSpPr>
            <p:grpSpPr>
              <a:xfrm>
                <a:off x="0" y="0"/>
                <a:ext cx="2576512" cy="1854200"/>
                <a:chOff x="0" y="0"/>
                <a:chExt cx="2576512" cy="1854200"/>
              </a:xfrm>
            </p:grpSpPr>
            <p:grpSp>
              <p:nvGrpSpPr>
                <p:cNvPr id="373" name="Shape 373"/>
                <p:cNvGrpSpPr/>
                <p:nvPr/>
              </p:nvGrpSpPr>
              <p:grpSpPr>
                <a:xfrm>
                  <a:off x="352425" y="0"/>
                  <a:ext cx="1878011" cy="1184275"/>
                  <a:chOff x="0" y="0"/>
                  <a:chExt cx="1878011" cy="1184275"/>
                </a:xfrm>
              </p:grpSpPr>
              <p:sp>
                <p:nvSpPr>
                  <p:cNvPr id="374" name="Shape 374"/>
                  <p:cNvSpPr txBox="1"/>
                  <p:nvPr/>
                </p:nvSpPr>
                <p:spPr>
                  <a:xfrm>
                    <a:off x="0" y="0"/>
                    <a:ext cx="1878011" cy="1184275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5" name="Shape 375"/>
                  <p:cNvSpPr/>
                  <p:nvPr/>
                </p:nvSpPr>
                <p:spPr>
                  <a:xfrm>
                    <a:off x="149225" y="106361"/>
                    <a:ext cx="1576386" cy="973136"/>
                  </a:xfrm>
                  <a:prstGeom prst="roundRect">
                    <a:avLst>
                      <a:gd name="adj" fmla="val 1490"/>
                    </a:avLst>
                  </a:prstGeom>
                  <a:solidFill>
                    <a:srgbClr val="FFFFFF"/>
                  </a:solidFill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lIns="0" tIns="0" rIns="0" bIns="0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6" name="Shape 376"/>
                <p:cNvGrpSpPr/>
                <p:nvPr/>
              </p:nvGrpSpPr>
              <p:grpSpPr>
                <a:xfrm>
                  <a:off x="0" y="1543050"/>
                  <a:ext cx="2576512" cy="311150"/>
                  <a:chOff x="0" y="0"/>
                  <a:chExt cx="2576512" cy="309562"/>
                </a:xfrm>
              </p:grpSpPr>
              <p:cxnSp>
                <p:nvCxnSpPr>
                  <p:cNvPr id="377" name="Shape 377"/>
                  <p:cNvCxnSpPr/>
                  <p:nvPr/>
                </p:nvCxnSpPr>
                <p:spPr>
                  <a:xfrm flipH="1">
                    <a:off x="0" y="0"/>
                    <a:ext cx="34131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8" name="Shape 378"/>
                  <p:cNvCxnSpPr/>
                  <p:nvPr/>
                </p:nvCxnSpPr>
                <p:spPr>
                  <a:xfrm>
                    <a:off x="0" y="241300"/>
                    <a:ext cx="2574924" cy="1587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9" name="Shape 379"/>
                  <p:cNvCxnSpPr/>
                  <p:nvPr/>
                </p:nvCxnSpPr>
                <p:spPr>
                  <a:xfrm>
                    <a:off x="0" y="306387"/>
                    <a:ext cx="2574924" cy="3174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0" name="Shape 380"/>
                  <p:cNvCxnSpPr/>
                  <p:nvPr/>
                </p:nvCxnSpPr>
                <p:spPr>
                  <a:xfrm>
                    <a:off x="0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1" name="Shape 381"/>
                  <p:cNvCxnSpPr/>
                  <p:nvPr/>
                </p:nvCxnSpPr>
                <p:spPr>
                  <a:xfrm>
                    <a:off x="2239961" y="0"/>
                    <a:ext cx="334961" cy="241299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2" name="Shape 382"/>
                  <p:cNvCxnSpPr/>
                  <p:nvPr/>
                </p:nvCxnSpPr>
                <p:spPr>
                  <a:xfrm>
                    <a:off x="2574925" y="241300"/>
                    <a:ext cx="1587" cy="65086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rgbClr val="618FFD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</p:cxnSp>
            </p:grpSp>
            <p:sp>
              <p:nvSpPr>
                <p:cNvPr id="383" name="Shape 383"/>
                <p:cNvSpPr txBox="1"/>
                <p:nvPr/>
              </p:nvSpPr>
              <p:spPr>
                <a:xfrm>
                  <a:off x="357187" y="1220787"/>
                  <a:ext cx="1874836" cy="304799"/>
                </a:xfrm>
                <a:prstGeom prst="rect">
                  <a:avLst/>
                </a:prstGeom>
                <a:noFill/>
                <a:ln w="127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384" name="Shape 384"/>
                <p:cNvCxnSpPr/>
                <p:nvPr/>
              </p:nvCxnSpPr>
              <p:spPr>
                <a:xfrm>
                  <a:off x="1763711" y="1373187"/>
                  <a:ext cx="374649" cy="3174"/>
                </a:xfrm>
                <a:prstGeom prst="straightConnector1">
                  <a:avLst/>
                </a:prstGeom>
                <a:noFill/>
                <a:ln w="50800" cap="rnd" cmpd="sng">
                  <a:solidFill>
                    <a:srgbClr val="618FFD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385" name="Shape 385"/>
              <p:cNvSpPr txBox="1"/>
              <p:nvPr/>
            </p:nvSpPr>
            <p:spPr>
              <a:xfrm rot="10800000" flipH="1">
                <a:off x="474662" y="1319212"/>
                <a:ext cx="203199" cy="31750"/>
              </a:xfrm>
              <a:prstGeom prst="rect">
                <a:avLst/>
              </a:prstGeom>
              <a:solidFill>
                <a:srgbClr val="000000"/>
              </a:solidFill>
              <a:ln w="50800" cap="rnd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86" name="Shape 3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4212" y="158750"/>
              <a:ext cx="1206499" cy="863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Shape 387"/>
          <p:cNvSpPr txBox="1"/>
          <p:nvPr/>
        </p:nvSpPr>
        <p:spPr>
          <a:xfrm>
            <a:off x="13360400" y="2832100"/>
            <a:ext cx="1701799" cy="1016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2600" u="none" strike="noStrike" cap="none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なーんちゃって</a:t>
            </a:r>
          </a:p>
        </p:txBody>
      </p:sp>
      <p:cxnSp>
        <p:nvCxnSpPr>
          <p:cNvPr id="388" name="Shape 388"/>
          <p:cNvCxnSpPr>
            <a:stCxn id="364" idx="3"/>
          </p:cNvCxnSpPr>
          <p:nvPr/>
        </p:nvCxnSpPr>
        <p:spPr>
          <a:xfrm>
            <a:off x="7696200" y="5410200"/>
            <a:ext cx="5461000" cy="131761"/>
          </a:xfrm>
          <a:prstGeom prst="straightConnector1">
            <a:avLst/>
          </a:prstGeom>
          <a:noFill/>
          <a:ln w="76200" cap="rnd" cmpd="sng">
            <a:solidFill>
              <a:srgbClr val="E06666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389" name="Shape 389"/>
          <p:cNvCxnSpPr>
            <a:stCxn id="365" idx="3"/>
          </p:cNvCxnSpPr>
          <p:nvPr/>
        </p:nvCxnSpPr>
        <p:spPr>
          <a:xfrm flipV="1">
            <a:off x="7696200" y="5691186"/>
            <a:ext cx="5460999" cy="963614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391" name="Shape 391"/>
          <p:cNvSpPr txBox="1"/>
          <p:nvPr/>
        </p:nvSpPr>
        <p:spPr>
          <a:xfrm>
            <a:off x="7815298" y="8480474"/>
            <a:ext cx="8562900" cy="469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n-US" sz="2500" u="none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クリップアート</a:t>
            </a:r>
            <a:r>
              <a:rPr lang="en-US" sz="2500" strike="noStrike" cap="none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： </a:t>
            </a:r>
            <a:r>
              <a:rPr lang="en-US" sz="2500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http://www.clker.com/search/networksym/1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525" y="2322511"/>
            <a:ext cx="13934999" cy="543083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155700" y="847164"/>
            <a:ext cx="13084537" cy="169273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n-US" sz="7600" u="none" strike="noStrike" cap="none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一般的なTCPポート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1405425" y="7423200"/>
            <a:ext cx="13682099" cy="660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n-US" sz="3000" u="sng" strike="noStrike" cap="none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http://en.wikipedia.org/wiki/List_of_TCP_and_UDP_port_numbers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3066</Words>
  <Application>Microsoft Macintosh PowerPoint</Application>
  <PresentationFormat>ユーザー設定</PresentationFormat>
  <Paragraphs>462</Paragraphs>
  <Slides>63</Slides>
  <Notes>49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63</vt:i4>
      </vt:variant>
    </vt:vector>
  </HeadingPairs>
  <TitlesOfParts>
    <vt:vector size="72" baseType="lpstr">
      <vt:lpstr>Arial Regular</vt:lpstr>
      <vt:lpstr>Cabin</vt:lpstr>
      <vt:lpstr>Arial</vt:lpstr>
      <vt:lpstr>Courier</vt:lpstr>
      <vt:lpstr>Courier New</vt:lpstr>
      <vt:lpstr>Gill Sans</vt:lpstr>
      <vt:lpstr>Times New Roman</vt:lpstr>
      <vt:lpstr>Verdana</vt:lpstr>
      <vt:lpstr>Title &amp; Subtitle</vt:lpstr>
      <vt:lpstr>Networked Programs</vt:lpstr>
      <vt:lpstr>ネットワーク・アーキテクチャの無料本</vt:lpstr>
      <vt:lpstr>OSI　(Open Systems Interconnect)　の 7階層モデル</vt:lpstr>
      <vt:lpstr>トランスポートコントロールプロトコル（TCP）</vt:lpstr>
      <vt:lpstr>PowerPoint プレゼンテーション</vt:lpstr>
      <vt:lpstr>TCPコネクション / ソケット</vt:lpstr>
      <vt:lpstr>TCPポート番号</vt:lpstr>
      <vt:lpstr>PowerPoint プレゼンテーション</vt:lpstr>
      <vt:lpstr>一般的なTCPポート</vt:lpstr>
      <vt:lpstr>PowerPoint プレゼンテーション</vt:lpstr>
      <vt:lpstr>Pythonのソケット</vt:lpstr>
      <vt:lpstr>PowerPoint プレゼンテーション</vt:lpstr>
      <vt:lpstr>アプリケーションプロトコル</vt:lpstr>
      <vt:lpstr>アプリケーションプロトコル </vt:lpstr>
      <vt:lpstr>HTTP - Hypertext Transfer Protocol（ハイパーテキスト転送プロトコル</vt:lpstr>
      <vt:lpstr>HTTP</vt:lpstr>
      <vt:lpstr>プロトコルとは何ですか？</vt:lpstr>
      <vt:lpstr>PowerPoint プレゼンテーション</vt:lpstr>
      <vt:lpstr>サーバーからデータを取得する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インターネットスタンダード</vt:lpstr>
      <vt:lpstr>PowerPoint プレゼンテーション</vt:lpstr>
      <vt:lpstr>PowerPoint プレゼンテーション</vt:lpstr>
      <vt:lpstr>HTTPリクエストの作成</vt:lpstr>
      <vt:lpstr>PowerPoint プレゼンテーション</vt:lpstr>
      <vt:lpstr>映画における正確なハッキング</vt:lpstr>
      <vt:lpstr>ウェブブラウザを書こう！</vt:lpstr>
      <vt:lpstr>PythonによるHTTPリクエスト</vt:lpstr>
      <vt:lpstr>PowerPoint プレゼンテーション</vt:lpstr>
      <vt:lpstr>キャラクターとストリングスについて...</vt:lpstr>
      <vt:lpstr>ASCII</vt:lpstr>
      <vt:lpstr>単純な文字列を表現する</vt:lpstr>
      <vt:lpstr>ASCII</vt:lpstr>
      <vt:lpstr>PowerPoint プレゼンテーション</vt:lpstr>
      <vt:lpstr>マルチバイトキャラクタ</vt:lpstr>
      <vt:lpstr>Pythonの2種類の文字列</vt:lpstr>
      <vt:lpstr>Python 2 と Python 3 の比較</vt:lpstr>
      <vt:lpstr>Python 3とユニコード</vt:lpstr>
      <vt:lpstr>Pythonの文字列をバイトに変換</vt:lpstr>
      <vt:lpstr>PythonによるHTTPリクエスト</vt:lpstr>
      <vt:lpstr>PowerPoint プレゼンテーション</vt:lpstr>
      <vt:lpstr>PowerPoint プレゼンテーション</vt:lpstr>
      <vt:lpstr>urllibでHTTPを簡単にする</vt:lpstr>
      <vt:lpstr>Pythonでurllibを使う</vt:lpstr>
      <vt:lpstr>PowerPoint プレゼンテーション</vt:lpstr>
      <vt:lpstr>ファイルのように...</vt:lpstr>
      <vt:lpstr>ウェブページを読む</vt:lpstr>
      <vt:lpstr>リンク集</vt:lpstr>
      <vt:lpstr>The First Lines of Code @ Google?</vt:lpstr>
      <vt:lpstr>HTMLを解析する  (別名:ウェブスクレイピング)</vt:lpstr>
      <vt:lpstr>ウェブスクレイピングとは？</vt:lpstr>
      <vt:lpstr>なぜスクレイプなのか？</vt:lpstr>
      <vt:lpstr>ウェブページのスクレイピング</vt:lpstr>
      <vt:lpstr>簡単な方法-美しいスープ</vt:lpstr>
      <vt:lpstr>ビューティフルスープインストール</vt:lpstr>
      <vt:lpstr>PowerPoint プレゼンテーション</vt:lpstr>
      <vt:lpstr>Summary</vt:lpstr>
      <vt:lpstr>Acknowledgements / Contributions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Networked Programs</dc:title>
  <cp:lastModifiedBy>CaiDongSheng</cp:lastModifiedBy>
  <cp:revision>59</cp:revision>
  <dcterms:modified xsi:type="dcterms:W3CDTF">2023-06-13T05:22:30Z</dcterms:modified>
</cp:coreProperties>
</file>