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xls" ContentType="application/vnd.ms-exce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85" d="100"/>
          <a:sy n="85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Relationship Id="rId2" Type="http://schemas.openxmlformats.org/officeDocument/2006/relationships/image" Target="../media/image15.emf"/><Relationship Id="rId3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BD63B-5906-1F4C-B05A-5D1077E86F6D}" type="datetimeFigureOut">
              <a:rPr kumimoji="1" lang="ja-JP" altLang="en-US" smtClean="0"/>
              <a:t>2016/05/27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8AFB5-E82B-A243-B5E8-B7A6EFB07E4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01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E4910F-DDF6-1740-9953-998DC8DB2B07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573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●</a:t>
            </a:r>
            <a:r>
              <a:rPr lang="ja-JP" altLang="en-US"/>
              <a:t>「歴史的経緯，～」の部分を山口先生のスライドから貼り付け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0807D-5AC9-4C42-B769-9B3605FCBD55}" type="slidenum">
              <a:rPr lang="en-US" altLang="ja-JP"/>
              <a:pPr/>
              <a:t>10</a:t>
            </a:fld>
            <a:endParaRPr lang="en-US" altLang="ja-JP"/>
          </a:p>
        </p:txBody>
      </p:sp>
      <p:sp>
        <p:nvSpPr>
          <p:cNvPr id="1658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●</a:t>
            </a:r>
            <a:r>
              <a:rPr lang="ja-JP" altLang="en-US"/>
              <a:t>増原先生のスライド</a:t>
            </a:r>
            <a:endParaRPr lang="en-US" altLang="ja-JP"/>
          </a:p>
          <a:p>
            <a:endParaRPr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A32D64-DFF5-9D40-9F5D-45CFA728574A}" type="slidenum">
              <a:rPr lang="en-US" altLang="ja-JP"/>
              <a:pPr/>
              <a:t>11</a:t>
            </a:fld>
            <a:endParaRPr lang="en-US" altLang="ja-JP"/>
          </a:p>
        </p:txBody>
      </p:sp>
      <p:sp>
        <p:nvSpPr>
          <p:cNvPr id="1669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●</a:t>
            </a:r>
            <a:r>
              <a:rPr lang="ja-JP" altLang="en-US"/>
              <a:t>増原先生のスライド</a:t>
            </a:r>
            <a:endParaRPr lang="en-US" altLang="ja-JP"/>
          </a:p>
          <a:p>
            <a:endParaRPr lang="ja-JP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F48CE0-FBBD-F243-8244-FC8EEC819DE0}" type="slidenum">
              <a:rPr lang="en-US" altLang="ja-JP"/>
              <a:pPr/>
              <a:t>12</a:t>
            </a:fld>
            <a:endParaRPr lang="en-US" altLang="ja-JP"/>
          </a:p>
        </p:txBody>
      </p:sp>
      <p:sp>
        <p:nvSpPr>
          <p:cNvPr id="1679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●</a:t>
            </a:r>
            <a:r>
              <a:rPr lang="ja-JP" altLang="en-US"/>
              <a:t>増原先生のスライド</a:t>
            </a:r>
            <a:endParaRPr lang="en-US" altLang="ja-JP"/>
          </a:p>
          <a:p>
            <a:endParaRPr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FD829A-7BB9-4245-8E03-ACFC906D7203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1464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●</a:t>
            </a:r>
            <a:r>
              <a:rPr lang="ja-JP" altLang="en-US"/>
              <a:t>増原先生のスライドから一枚そのままコピー．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AD3FD4-4E41-D043-AD16-FC2BDC2B4325}" type="slidenum">
              <a:rPr lang="en-US" altLang="ja-JP"/>
              <a:pPr/>
              <a:t>3</a:t>
            </a:fld>
            <a:endParaRPr lang="en-US" altLang="ja-JP"/>
          </a:p>
        </p:txBody>
      </p:sp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●</a:t>
            </a:r>
            <a:r>
              <a:rPr lang="ja-JP" altLang="en-US"/>
              <a:t>増原先生のスライドから一枚そのままコピー．</a:t>
            </a:r>
            <a:r>
              <a:rPr lang="en-US" altLang="ja-JP"/>
              <a:t>(</a:t>
            </a:r>
            <a:r>
              <a:rPr lang="ja-JP" altLang="en-US"/>
              <a:t>含む画像</a:t>
            </a:r>
            <a:r>
              <a:rPr lang="en-US" altLang="ja-JP"/>
              <a:t>)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69F6C5-8993-814E-87D1-CD52137F259C}" type="slidenum">
              <a:rPr lang="en-US" altLang="ja-JP"/>
              <a:pPr/>
              <a:t>4</a:t>
            </a:fld>
            <a:endParaRPr lang="en-US" altLang="ja-JP"/>
          </a:p>
        </p:txBody>
      </p:sp>
      <p:sp>
        <p:nvSpPr>
          <p:cNvPr id="15974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●</a:t>
            </a:r>
            <a:r>
              <a:rPr lang="ja-JP" altLang="en-US"/>
              <a:t>増原先生のスライド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AD71A6-E056-C64C-BDC1-58841AC50A4E}" type="slidenum">
              <a:rPr lang="en-US" altLang="ja-JP"/>
              <a:pPr/>
              <a:t>5</a:t>
            </a:fld>
            <a:endParaRPr lang="en-US" altLang="ja-JP"/>
          </a:p>
        </p:txBody>
      </p:sp>
      <p:sp>
        <p:nvSpPr>
          <p:cNvPr id="16077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●</a:t>
            </a:r>
            <a:r>
              <a:rPr lang="ja-JP" altLang="en-US"/>
              <a:t>増原先生のスライド</a:t>
            </a:r>
            <a:endParaRPr lang="en-US" altLang="ja-JP"/>
          </a:p>
          <a:p>
            <a:endParaRPr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7D266-2C79-DD4E-A1E3-DF4A607DCCDF}" type="slidenum">
              <a:rPr lang="en-US" altLang="ja-JP"/>
              <a:pPr/>
              <a:t>6</a:t>
            </a:fld>
            <a:endParaRPr lang="en-US" altLang="ja-JP"/>
          </a:p>
        </p:txBody>
      </p:sp>
      <p:sp>
        <p:nvSpPr>
          <p:cNvPr id="16179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●</a:t>
            </a:r>
            <a:r>
              <a:rPr lang="ja-JP" altLang="en-US"/>
              <a:t>増原先生のスライド</a:t>
            </a:r>
            <a:endParaRPr lang="en-US" altLang="ja-JP"/>
          </a:p>
          <a:p>
            <a:endParaRPr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D19C6F-0E39-F447-9970-A99AE1C4CAF0}" type="slidenum">
              <a:rPr lang="en-US" altLang="ja-JP"/>
              <a:pPr/>
              <a:t>7</a:t>
            </a:fld>
            <a:endParaRPr lang="en-US" altLang="ja-JP"/>
          </a:p>
        </p:txBody>
      </p:sp>
      <p:sp>
        <p:nvSpPr>
          <p:cNvPr id="16281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●</a:t>
            </a:r>
            <a:r>
              <a:rPr lang="ja-JP" altLang="en-US"/>
              <a:t>増原先生のスライド</a:t>
            </a:r>
            <a:endParaRPr lang="en-US" altLang="ja-JP"/>
          </a:p>
          <a:p>
            <a:endParaRPr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C4E1D4-A8A1-8F4D-A8FC-B4AFD0874DE6}" type="slidenum">
              <a:rPr lang="en-US" altLang="ja-JP"/>
              <a:pPr/>
              <a:t>8</a:t>
            </a:fld>
            <a:endParaRPr lang="en-US" altLang="ja-JP"/>
          </a:p>
        </p:txBody>
      </p:sp>
      <p:sp>
        <p:nvSpPr>
          <p:cNvPr id="16384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●</a:t>
            </a:r>
            <a:r>
              <a:rPr lang="ja-JP" altLang="en-US"/>
              <a:t>増原先生のスライド</a:t>
            </a:r>
            <a:endParaRPr lang="en-US" altLang="ja-JP"/>
          </a:p>
          <a:p>
            <a:endParaRPr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9AE2AF-212E-7144-8F86-494DF1D23C59}" type="slidenum">
              <a:rPr lang="en-US" altLang="ja-JP"/>
              <a:pPr/>
              <a:t>9</a:t>
            </a:fld>
            <a:endParaRPr lang="en-US" altLang="ja-JP"/>
          </a:p>
        </p:txBody>
      </p:sp>
      <p:sp>
        <p:nvSpPr>
          <p:cNvPr id="16486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ja-JP"/>
              <a:t>●</a:t>
            </a:r>
            <a:r>
              <a:rPr lang="ja-JP" altLang="en-US"/>
              <a:t>増原先生のスライド</a:t>
            </a:r>
            <a:endParaRPr lang="en-US" altLang="ja-JP"/>
          </a:p>
          <a:p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1E6D-9E6F-CB48-980F-937E1633BF0A}" type="datetimeFigureOut">
              <a:rPr kumimoji="1" lang="ja-JP" altLang="en-US" smtClean="0"/>
              <a:t>2016/05/27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A22C-3C17-EE45-8F13-E4A75BC73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143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1E6D-9E6F-CB48-980F-937E1633BF0A}" type="datetimeFigureOut">
              <a:rPr kumimoji="1" lang="ja-JP" altLang="en-US" smtClean="0"/>
              <a:t>2016/05/27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A22C-3C17-EE45-8F13-E4A75BC73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5467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1E6D-9E6F-CB48-980F-937E1633BF0A}" type="datetimeFigureOut">
              <a:rPr kumimoji="1" lang="ja-JP" altLang="en-US" smtClean="0"/>
              <a:t>2016/05/27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A22C-3C17-EE45-8F13-E4A75BC73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22850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254000"/>
            <a:ext cx="8305800" cy="563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4000500" cy="50720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838700" y="1447800"/>
            <a:ext cx="4000500" cy="50720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0"/>
          </p:nvPr>
        </p:nvSpPr>
        <p:spPr>
          <a:xfrm>
            <a:off x="3619500" y="6605588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&lt; </a:t>
            </a:r>
            <a:fld id="{4E7879D2-6D52-2241-9729-B7619C5EA166}" type="slidenum">
              <a:rPr lang="en-US" altLang="ja-JP"/>
              <a:pPr/>
              <a:t>‹#›</a:t>
            </a:fld>
            <a:r>
              <a:rPr lang="en-US" altLang="ja-JP"/>
              <a:t> &gt;</a:t>
            </a:r>
          </a:p>
        </p:txBody>
      </p:sp>
    </p:spTree>
    <p:extLst>
      <p:ext uri="{BB962C8B-B14F-4D97-AF65-F5344CB8AC3E}">
        <p14:creationId xmlns:p14="http://schemas.microsoft.com/office/powerpoint/2010/main" val="4019648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1E6D-9E6F-CB48-980F-937E1633BF0A}" type="datetimeFigureOut">
              <a:rPr kumimoji="1" lang="ja-JP" altLang="en-US" smtClean="0"/>
              <a:t>2016/05/27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A22C-3C17-EE45-8F13-E4A75BC73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824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1E6D-9E6F-CB48-980F-937E1633BF0A}" type="datetimeFigureOut">
              <a:rPr kumimoji="1" lang="ja-JP" altLang="en-US" smtClean="0"/>
              <a:t>2016/05/27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A22C-3C17-EE45-8F13-E4A75BC73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9201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1E6D-9E6F-CB48-980F-937E1633BF0A}" type="datetimeFigureOut">
              <a:rPr kumimoji="1" lang="ja-JP" altLang="en-US" smtClean="0"/>
              <a:t>2016/05/27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A22C-3C17-EE45-8F13-E4A75BC73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55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1E6D-9E6F-CB48-980F-937E1633BF0A}" type="datetimeFigureOut">
              <a:rPr kumimoji="1" lang="ja-JP" altLang="en-US" smtClean="0"/>
              <a:t>2016/05/27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A22C-3C17-EE45-8F13-E4A75BC73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606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1E6D-9E6F-CB48-980F-937E1633BF0A}" type="datetimeFigureOut">
              <a:rPr kumimoji="1" lang="ja-JP" altLang="en-US" smtClean="0"/>
              <a:t>2016/05/27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A22C-3C17-EE45-8F13-E4A75BC73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173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1E6D-9E6F-CB48-980F-937E1633BF0A}" type="datetimeFigureOut">
              <a:rPr kumimoji="1" lang="ja-JP" altLang="en-US" smtClean="0"/>
              <a:t>2016/05/27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A22C-3C17-EE45-8F13-E4A75BC73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2438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1E6D-9E6F-CB48-980F-937E1633BF0A}" type="datetimeFigureOut">
              <a:rPr kumimoji="1" lang="ja-JP" altLang="en-US" smtClean="0"/>
              <a:t>2016/05/27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A22C-3C17-EE45-8F13-E4A75BC73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237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1E6D-9E6F-CB48-980F-937E1633BF0A}" type="datetimeFigureOut">
              <a:rPr kumimoji="1" lang="ja-JP" altLang="en-US" smtClean="0"/>
              <a:t>2016/05/27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A22C-3C17-EE45-8F13-E4A75BC73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671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FD1E6D-9E6F-CB48-980F-937E1633BF0A}" type="datetimeFigureOut">
              <a:rPr kumimoji="1" lang="ja-JP" altLang="en-US" smtClean="0"/>
              <a:t>2016/05/27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AA22C-3C17-EE45-8F13-E4A75BC738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959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Microsoft_Excel_97_-_2004_______6.xls"/><Relationship Id="rId5" Type="http://schemas.openxmlformats.org/officeDocument/2006/relationships/image" Target="../media/image19.emf"/><Relationship Id="rId6" Type="http://schemas.openxmlformats.org/officeDocument/2006/relationships/image" Target="../media/image1.png"/><Relationship Id="rId7" Type="http://schemas.openxmlformats.org/officeDocument/2006/relationships/image" Target="../media/image12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image" Target="../media/image21.png"/><Relationship Id="rId5" Type="http://schemas.openxmlformats.org/officeDocument/2006/relationships/oleObject" Target="../embeddings/Microsoft_Excel_97_-_2004_______7.xls"/><Relationship Id="rId6" Type="http://schemas.openxmlformats.org/officeDocument/2006/relationships/image" Target="../media/image20.emf"/><Relationship Id="rId7" Type="http://schemas.openxmlformats.org/officeDocument/2006/relationships/image" Target="../media/image1.png"/><Relationship Id="rId8" Type="http://schemas.openxmlformats.org/officeDocument/2006/relationships/image" Target="../media/image12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.png"/><Relationship Id="rId1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Microsoft_Excel_97_-_2004_______1.xls"/><Relationship Id="rId5" Type="http://schemas.openxmlformats.org/officeDocument/2006/relationships/image" Target="../media/image13.emf"/><Relationship Id="rId6" Type="http://schemas.openxmlformats.org/officeDocument/2006/relationships/image" Target="../media/image1.png"/><Relationship Id="rId7" Type="http://schemas.openxmlformats.org/officeDocument/2006/relationships/image" Target="../media/image12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Microsoft_Excel_97_-_2004_______2.xls"/><Relationship Id="rId5" Type="http://schemas.openxmlformats.org/officeDocument/2006/relationships/image" Target="../media/image13.emf"/><Relationship Id="rId6" Type="http://schemas.openxmlformats.org/officeDocument/2006/relationships/image" Target="../media/image1.png"/><Relationship Id="rId7" Type="http://schemas.openxmlformats.org/officeDocument/2006/relationships/image" Target="../media/image12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14.e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15.emf"/><Relationship Id="rId8" Type="http://schemas.openxmlformats.org/officeDocument/2006/relationships/oleObject" Target="../embeddings/Microsoft_Excel_97_-_2004_______3.xls"/><Relationship Id="rId9" Type="http://schemas.openxmlformats.org/officeDocument/2006/relationships/image" Target="../media/image16.emf"/><Relationship Id="rId10" Type="http://schemas.openxmlformats.org/officeDocument/2006/relationships/image" Target="../media/image1.png"/><Relationship Id="rId11" Type="http://schemas.openxmlformats.org/officeDocument/2006/relationships/image" Target="../media/image12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Microsoft_Excel_97_-_2004_______4.xls"/><Relationship Id="rId5" Type="http://schemas.openxmlformats.org/officeDocument/2006/relationships/image" Target="../media/image17.emf"/><Relationship Id="rId6" Type="http://schemas.openxmlformats.org/officeDocument/2006/relationships/image" Target="../media/image1.png"/><Relationship Id="rId7" Type="http://schemas.openxmlformats.org/officeDocument/2006/relationships/image" Target="../media/image12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Microsoft_Excel_97_-_2004_______5.xls"/><Relationship Id="rId5" Type="http://schemas.openxmlformats.org/officeDocument/2006/relationships/image" Target="../media/image18.emf"/><Relationship Id="rId6" Type="http://schemas.openxmlformats.org/officeDocument/2006/relationships/image" Target="../media/image1.png"/><Relationship Id="rId7" Type="http://schemas.openxmlformats.org/officeDocument/2006/relationships/image" Target="../media/image12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/>
              <a:t>&lt; </a:t>
            </a:r>
            <a:fld id="{11A4ACB6-91EF-AD43-87A2-FF5DC36C67C2}" type="slidenum">
              <a:rPr lang="en-US" altLang="ja-JP"/>
              <a:pPr/>
              <a:t>1</a:t>
            </a:fld>
            <a:r>
              <a:rPr lang="en-US" altLang="ja-JP"/>
              <a:t> &gt;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日本語文字コード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400"/>
              <a:t>文字と計算機上の符号</a:t>
            </a:r>
            <a:r>
              <a:rPr lang="en-US" altLang="ja-JP" sz="2400"/>
              <a:t>(</a:t>
            </a:r>
            <a:r>
              <a:rPr lang="ja-JP" altLang="en-US" sz="2400"/>
              <a:t>数値</a:t>
            </a:r>
            <a:r>
              <a:rPr lang="en-US" altLang="ja-JP" sz="2400"/>
              <a:t>)</a:t>
            </a:r>
            <a:r>
              <a:rPr lang="ja-JP" altLang="en-US" sz="2400"/>
              <a:t>を対応づけるための枠組み</a:t>
            </a:r>
            <a:endParaRPr lang="en-US" altLang="ja-JP" sz="2400"/>
          </a:p>
          <a:p>
            <a:r>
              <a:rPr lang="ja-JP" altLang="en-US" sz="2400"/>
              <a:t>現在，</a:t>
            </a:r>
            <a:r>
              <a:rPr lang="en-US" altLang="ja-JP" sz="2400"/>
              <a:t>JIS,</a:t>
            </a:r>
            <a:r>
              <a:rPr lang="ja-JP" altLang="en-US" sz="2400"/>
              <a:t>シフト</a:t>
            </a:r>
            <a:r>
              <a:rPr lang="en-US" altLang="ja-JP" sz="2400"/>
              <a:t>JIS,EUC</a:t>
            </a:r>
            <a:r>
              <a:rPr lang="ja-JP" altLang="en-US" sz="2400"/>
              <a:t>などの異なった日本語文字コードが混在している</a:t>
            </a:r>
            <a:endParaRPr lang="en-US" altLang="ja-JP" sz="2400"/>
          </a:p>
          <a:p>
            <a:r>
              <a:rPr lang="ja-JP" altLang="en-US" sz="2400"/>
              <a:t>解釈の枠組みが異なれば記号の意味が異なってしまう例</a:t>
            </a:r>
            <a:endParaRPr lang="en-US" altLang="ja-JP" sz="2400"/>
          </a:p>
          <a:p>
            <a:pPr lvl="1"/>
            <a:r>
              <a:rPr lang="ja-JP" altLang="en-US" sz="2200"/>
              <a:t>プログラムが想定するコード体系と異なると，「文字化け」が起こる</a:t>
            </a:r>
            <a:endParaRPr lang="en-US" altLang="ja-JP" sz="2200"/>
          </a:p>
          <a:p>
            <a:r>
              <a:rPr lang="ja-JP" altLang="en-US" sz="2400"/>
              <a:t>コード体系の標準化</a:t>
            </a:r>
            <a:r>
              <a:rPr lang="en-US" altLang="ja-JP" sz="2400"/>
              <a:t>･</a:t>
            </a:r>
            <a:r>
              <a:rPr lang="ja-JP" altLang="en-US" sz="2400"/>
              <a:t>統一化には困難も多い</a:t>
            </a:r>
            <a:endParaRPr lang="en-US" altLang="ja-JP" sz="2400"/>
          </a:p>
          <a:p>
            <a:pPr lvl="1"/>
            <a:r>
              <a:rPr lang="ja-JP" altLang="en-US" sz="2700">
                <a:latin typeface="ヒラギノ明朝 Pro W3" charset="0"/>
                <a:sym typeface="ヒラギノ明朝 Pro W3" charset="0"/>
              </a:rPr>
              <a:t>歴史的経緯、利害関係、処理の都合、拡張性、文字セットの違い</a:t>
            </a:r>
            <a:r>
              <a:rPr lang="en-US" altLang="ja-JP" sz="2700"/>
              <a:t>	</a:t>
            </a:r>
            <a:endParaRPr lang="en-US" altLang="ja-JP" sz="2200"/>
          </a:p>
          <a:p>
            <a:pPr lvl="1"/>
            <a:endParaRPr lang="ja-JP" altLang="en-US" sz="2200"/>
          </a:p>
        </p:txBody>
      </p:sp>
    </p:spTree>
    <p:extLst>
      <p:ext uri="{BB962C8B-B14F-4D97-AF65-F5344CB8AC3E}">
        <p14:creationId xmlns:p14="http://schemas.microsoft.com/office/powerpoint/2010/main" val="2672593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/>
              <a:t>&lt; </a:t>
            </a:r>
            <a:fld id="{DB605B9D-3B74-1E44-A7A0-F1C59D30A394}" type="slidenum">
              <a:rPr lang="en-US" altLang="ja-JP"/>
              <a:pPr/>
              <a:t>10</a:t>
            </a:fld>
            <a:r>
              <a:rPr lang="en-US" altLang="ja-JP"/>
              <a:t> &gt;</a:t>
            </a:r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日本語の符号化</a:t>
            </a:r>
            <a:r>
              <a:rPr lang="en-US" altLang="ja-JP"/>
              <a:t>: </a:t>
            </a:r>
            <a:r>
              <a:rPr lang="ja-JP" altLang="en-US"/>
              <a:t>シフト</a:t>
            </a:r>
            <a:r>
              <a:rPr lang="en-US" altLang="ja-JP"/>
              <a:t>JIS</a:t>
            </a:r>
            <a:r>
              <a:rPr lang="ja-JP" altLang="en-US"/>
              <a:t>方式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3916363"/>
          </a:xfrm>
        </p:spPr>
        <p:txBody>
          <a:bodyPr/>
          <a:lstStyle/>
          <a:p>
            <a:r>
              <a:rPr lang="ja-JP" altLang="en-US" sz="2000"/>
              <a:t>日本語と英語とカナを</a:t>
            </a:r>
            <a:r>
              <a:rPr lang="en-US" altLang="ja-JP" sz="2000"/>
              <a:t>8</a:t>
            </a:r>
            <a:r>
              <a:rPr lang="ja-JP" altLang="en-US" sz="2000"/>
              <a:t>ビット単位で符号化</a:t>
            </a:r>
            <a:endParaRPr lang="en-US" altLang="ja-JP" sz="2000"/>
          </a:p>
          <a:p>
            <a:pPr lvl="1"/>
            <a:r>
              <a:rPr lang="ja-JP" altLang="en-US" sz="2100"/>
              <a:t>英語は</a:t>
            </a:r>
            <a:r>
              <a:rPr lang="en-US" altLang="ja-JP" sz="2100"/>
              <a:t>ASCII</a:t>
            </a:r>
            <a:r>
              <a:rPr lang="ja-JP" altLang="en-US" sz="2100"/>
              <a:t>符号化そのまま</a:t>
            </a:r>
            <a:endParaRPr lang="en-US" altLang="ja-JP" sz="2100"/>
          </a:p>
          <a:p>
            <a:pPr lvl="1"/>
            <a:r>
              <a:rPr lang="ja-JP" altLang="en-US" sz="2100"/>
              <a:t>日本語は、区点コードを</a:t>
            </a:r>
            <a:r>
              <a:rPr lang="en-US" altLang="ja-JP" sz="2100"/>
              <a:t>1</a:t>
            </a:r>
            <a:r>
              <a:rPr lang="ja-JP" altLang="en-US" sz="2100"/>
              <a:t>バイト目が</a:t>
            </a:r>
            <a:r>
              <a:rPr lang="en-US" altLang="ja-JP" sz="2100"/>
              <a:t>80</a:t>
            </a:r>
            <a:r>
              <a:rPr lang="ja-JP" altLang="en-US" sz="2100"/>
              <a:t>～</a:t>
            </a:r>
            <a:r>
              <a:rPr lang="en-US" altLang="ja-JP" sz="2100"/>
              <a:t>9F</a:t>
            </a:r>
            <a:r>
              <a:rPr lang="ja-JP" altLang="en-US" sz="2100"/>
              <a:t>あるいは</a:t>
            </a:r>
            <a:r>
              <a:rPr lang="en-US" altLang="ja-JP" sz="2100"/>
              <a:t>E0</a:t>
            </a:r>
            <a:r>
              <a:rPr lang="ja-JP" altLang="en-US" sz="2100"/>
              <a:t>～</a:t>
            </a:r>
            <a:r>
              <a:rPr lang="en-US" altLang="ja-JP" sz="2100"/>
              <a:t>EF</a:t>
            </a:r>
            <a:r>
              <a:rPr lang="ja-JP" altLang="en-US" sz="2100"/>
              <a:t>に</a:t>
            </a:r>
            <a:r>
              <a:rPr lang="en-US" altLang="ja-JP" sz="2100"/>
              <a:t/>
            </a:r>
            <a:br>
              <a:rPr lang="en-US" altLang="ja-JP" sz="2100"/>
            </a:br>
            <a:r>
              <a:rPr lang="en-US" altLang="ja-JP" sz="2100"/>
              <a:t>2</a:t>
            </a:r>
            <a:r>
              <a:rPr lang="ja-JP" altLang="en-US" sz="2100"/>
              <a:t>バイト目が</a:t>
            </a:r>
            <a:r>
              <a:rPr lang="en-US" altLang="ja-JP" sz="2100"/>
              <a:t>40</a:t>
            </a:r>
            <a:r>
              <a:rPr lang="ja-JP" altLang="en-US" sz="2100"/>
              <a:t>～</a:t>
            </a:r>
            <a:r>
              <a:rPr lang="en-US" altLang="ja-JP" sz="2100"/>
              <a:t>FC</a:t>
            </a:r>
            <a:r>
              <a:rPr lang="ja-JP" altLang="en-US" sz="2100"/>
              <a:t>の範囲の並びで表現</a:t>
            </a:r>
            <a:endParaRPr lang="en-US" altLang="ja-JP" sz="2100"/>
          </a:p>
          <a:p>
            <a:pPr lvl="1"/>
            <a:r>
              <a:rPr lang="ja-JP" altLang="en-US" sz="2100"/>
              <a:t>仮名</a:t>
            </a:r>
            <a:r>
              <a:rPr lang="en-US" altLang="ja-JP" sz="2100"/>
              <a:t>1</a:t>
            </a:r>
            <a:r>
              <a:rPr lang="ja-JP" altLang="en-US" sz="2100"/>
              <a:t>文字は</a:t>
            </a:r>
            <a:r>
              <a:rPr lang="en-US" altLang="ja-JP" sz="2100"/>
              <a:t>A0</a:t>
            </a:r>
            <a:r>
              <a:rPr lang="ja-JP" altLang="en-US" sz="2100"/>
              <a:t>から</a:t>
            </a:r>
            <a:r>
              <a:rPr lang="en-US" altLang="ja-JP" sz="2100"/>
              <a:t>DF</a:t>
            </a:r>
            <a:r>
              <a:rPr lang="ja-JP" altLang="en-US" sz="2100"/>
              <a:t>の</a:t>
            </a:r>
            <a:r>
              <a:rPr lang="en-US" altLang="ja-JP" sz="2100"/>
              <a:t>1</a:t>
            </a:r>
            <a:r>
              <a:rPr lang="ja-JP" altLang="en-US" sz="2100"/>
              <a:t>バイト</a:t>
            </a:r>
            <a:r>
              <a:rPr lang="en-US" altLang="ja-JP" sz="2100"/>
              <a:t> (</a:t>
            </a:r>
            <a:r>
              <a:rPr lang="ja-JP" altLang="en-US" sz="2100"/>
              <a:t>いわゆる半角仮名</a:t>
            </a:r>
            <a:r>
              <a:rPr lang="en-US" altLang="ja-JP" sz="2100"/>
              <a:t>)</a:t>
            </a:r>
          </a:p>
          <a:p>
            <a:r>
              <a:rPr lang="ja-JP" altLang="en-US" sz="2000"/>
              <a:t>特徴</a:t>
            </a:r>
            <a:endParaRPr lang="en-US" altLang="ja-JP" sz="2000"/>
          </a:p>
          <a:p>
            <a:pPr lvl="1"/>
            <a:r>
              <a:rPr lang="ja-JP" altLang="en-US" sz="2100"/>
              <a:t>日本語と英語の</a:t>
            </a:r>
            <a:r>
              <a:rPr lang="en-US" altLang="ja-JP" sz="2100"/>
              <a:t>2</a:t>
            </a:r>
            <a:r>
              <a:rPr lang="ja-JP" altLang="en-US" sz="2100"/>
              <a:t>ヶ国語のみ可能</a:t>
            </a:r>
            <a:endParaRPr lang="en-US" altLang="ja-JP" sz="2100"/>
          </a:p>
          <a:p>
            <a:pPr lvl="1"/>
            <a:r>
              <a:rPr lang="ja-JP" altLang="en-US" sz="2100"/>
              <a:t>日本語の</a:t>
            </a:r>
            <a:r>
              <a:rPr lang="en-US" altLang="ja-JP" sz="2100"/>
              <a:t>2</a:t>
            </a:r>
            <a:r>
              <a:rPr lang="ja-JP" altLang="en-US" sz="2100"/>
              <a:t>バイト目と英語は同じコードになることがある</a:t>
            </a:r>
            <a:endParaRPr lang="en-US" altLang="ja-JP" sz="2100"/>
          </a:p>
          <a:p>
            <a:pPr lvl="1"/>
            <a:r>
              <a:rPr lang="ja-JP" altLang="en-US" sz="2100"/>
              <a:t>切替がないので表現が短い</a:t>
            </a:r>
          </a:p>
        </p:txBody>
      </p:sp>
      <p:graphicFrame>
        <p:nvGraphicFramePr>
          <p:cNvPr id="156676" name="Object 4"/>
          <p:cNvGraphicFramePr>
            <a:graphicFrameLocks noChangeAspect="1"/>
          </p:cNvGraphicFramePr>
          <p:nvPr/>
        </p:nvGraphicFramePr>
        <p:xfrm>
          <a:off x="1116013" y="5748338"/>
          <a:ext cx="459898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7" name="ワークシート" r:id="rId4" imgW="4552950" imgH="981075" progId="Excel.Sheet.8">
                  <p:embed/>
                </p:oleObj>
              </mc:Choice>
              <mc:Fallback>
                <p:oleObj name="ワークシート" r:id="rId4" imgW="4552950" imgH="9810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748338"/>
                        <a:ext cx="4598987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6677" name="Picture 5" descr="hatt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27000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678" name="Picture 6" descr="haifufuk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477000"/>
            <a:ext cx="863600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082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/>
              <a:t>&lt; </a:t>
            </a:r>
            <a:fld id="{7E848E71-10EE-CF45-9B8B-86BB2F6F5711}" type="slidenum">
              <a:rPr lang="en-US" altLang="ja-JP"/>
              <a:pPr/>
              <a:t>11</a:t>
            </a:fld>
            <a:r>
              <a:rPr lang="en-US" altLang="ja-JP"/>
              <a:t> &gt;</a:t>
            </a:r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多国語の符号化方式</a:t>
            </a:r>
            <a:r>
              <a:rPr lang="en-US" altLang="ja-JP"/>
              <a:t>: Unicode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3246438" cy="3825875"/>
          </a:xfrm>
        </p:spPr>
        <p:txBody>
          <a:bodyPr/>
          <a:lstStyle/>
          <a:p>
            <a:pPr marL="176213" indent="-176213">
              <a:lnSpc>
                <a:spcPct val="80000"/>
              </a:lnSpc>
            </a:pPr>
            <a:r>
              <a:rPr lang="ja-JP" altLang="en-US" sz="1800"/>
              <a:t>文字集合</a:t>
            </a:r>
            <a:r>
              <a:rPr lang="en-US" altLang="ja-JP" sz="1800"/>
              <a:t>: </a:t>
            </a:r>
            <a:r>
              <a:rPr lang="ja-JP" altLang="en-US" sz="1800"/>
              <a:t>世界の多くの言語の約</a:t>
            </a:r>
            <a:r>
              <a:rPr lang="en-US" altLang="ja-JP" sz="1800"/>
              <a:t>95,000</a:t>
            </a:r>
            <a:r>
              <a:rPr lang="ja-JP" altLang="en-US" sz="1800"/>
              <a:t>字</a:t>
            </a:r>
            <a:endParaRPr lang="en-US" altLang="ja-JP" sz="1800"/>
          </a:p>
          <a:p>
            <a:pPr marL="176213" indent="-176213">
              <a:lnSpc>
                <a:spcPct val="80000"/>
              </a:lnSpc>
            </a:pPr>
            <a:r>
              <a:rPr lang="ja-JP" altLang="en-US" sz="1800"/>
              <a:t>コード</a:t>
            </a:r>
            <a:r>
              <a:rPr lang="en-US" altLang="ja-JP" sz="1800"/>
              <a:t>: 32</a:t>
            </a:r>
            <a:r>
              <a:rPr lang="ja-JP" altLang="en-US" sz="1800"/>
              <a:t>ビット</a:t>
            </a:r>
            <a:endParaRPr lang="en-US" altLang="ja-JP" sz="1800"/>
          </a:p>
          <a:p>
            <a:pPr marL="176213" indent="-176213">
              <a:lnSpc>
                <a:spcPct val="80000"/>
              </a:lnSpc>
            </a:pPr>
            <a:r>
              <a:rPr lang="ja-JP" altLang="en-US" sz="1800"/>
              <a:t>符号化</a:t>
            </a:r>
            <a:r>
              <a:rPr lang="en-US" altLang="ja-JP" sz="1800"/>
              <a:t>: UTF-8, UTF-16, UTF-32</a:t>
            </a:r>
            <a:r>
              <a:rPr lang="ja-JP" altLang="en-US" sz="1800"/>
              <a:t>の主な</a:t>
            </a:r>
            <a:r>
              <a:rPr lang="en-US" altLang="ja-JP" sz="1800"/>
              <a:t>3</a:t>
            </a:r>
            <a:r>
              <a:rPr lang="ja-JP" altLang="en-US" sz="1800"/>
              <a:t>方式</a:t>
            </a:r>
            <a:endParaRPr lang="en-US" altLang="ja-JP" sz="1800"/>
          </a:p>
          <a:p>
            <a:pPr marL="355600" lvl="1" indent="-177800">
              <a:lnSpc>
                <a:spcPct val="80000"/>
              </a:lnSpc>
            </a:pPr>
            <a:r>
              <a:rPr lang="en-US" altLang="ja-JP" sz="1900"/>
              <a:t>UTF-8: ASCII</a:t>
            </a:r>
            <a:r>
              <a:rPr lang="ja-JP" altLang="en-US" sz="1900"/>
              <a:t>文字は</a:t>
            </a:r>
            <a:r>
              <a:rPr lang="en-US" altLang="ja-JP" sz="1900"/>
              <a:t>1</a:t>
            </a:r>
            <a:r>
              <a:rPr lang="ja-JP" altLang="en-US" sz="1900"/>
              <a:t>バイト、ヨーロッパ・アラビア文字は</a:t>
            </a:r>
            <a:r>
              <a:rPr lang="en-US" altLang="ja-JP" sz="1900"/>
              <a:t>2</a:t>
            </a:r>
            <a:r>
              <a:rPr lang="ja-JP" altLang="en-US" sz="1900"/>
              <a:t>バイト、それ以外</a:t>
            </a:r>
            <a:r>
              <a:rPr lang="en-US" altLang="ja-JP" sz="1900"/>
              <a:t>(</a:t>
            </a:r>
            <a:r>
              <a:rPr lang="ja-JP" altLang="en-US" sz="1900"/>
              <a:t>日韓中印・・・</a:t>
            </a:r>
            <a:r>
              <a:rPr lang="en-US" altLang="ja-JP" sz="1900"/>
              <a:t>)</a:t>
            </a:r>
            <a:r>
              <a:rPr lang="ja-JP" altLang="en-US" sz="1900"/>
              <a:t>は</a:t>
            </a:r>
            <a:r>
              <a:rPr lang="en-US" altLang="ja-JP" sz="1900"/>
              <a:t>3</a:t>
            </a:r>
            <a:r>
              <a:rPr lang="ja-JP" altLang="en-US" sz="1900"/>
              <a:t>バイト</a:t>
            </a:r>
            <a:endParaRPr lang="en-US" altLang="ja-JP" sz="1900"/>
          </a:p>
          <a:p>
            <a:pPr marL="355600" lvl="1" indent="-177800">
              <a:lnSpc>
                <a:spcPct val="80000"/>
              </a:lnSpc>
            </a:pPr>
            <a:r>
              <a:rPr lang="en-US" altLang="ja-JP" sz="1900"/>
              <a:t>UTF-16: </a:t>
            </a:r>
            <a:r>
              <a:rPr lang="ja-JP" altLang="en-US" sz="1900"/>
              <a:t>ほとんどの文字は</a:t>
            </a:r>
            <a:r>
              <a:rPr lang="en-US" altLang="ja-JP" sz="1900"/>
              <a:t>1</a:t>
            </a:r>
            <a:r>
              <a:rPr lang="ja-JP" altLang="en-US" sz="1900"/>
              <a:t>文字を</a:t>
            </a:r>
            <a:r>
              <a:rPr lang="en-US" altLang="ja-JP" sz="1900"/>
              <a:t>2</a:t>
            </a:r>
            <a:r>
              <a:rPr lang="ja-JP" altLang="en-US" sz="1900"/>
              <a:t>バイトで表現</a:t>
            </a:r>
          </a:p>
        </p:txBody>
      </p:sp>
      <p:pic>
        <p:nvPicPr>
          <p:cNvPr id="1577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62" t="14377" r="7933" b="40874"/>
          <a:stretch>
            <a:fillRect/>
          </a:stretch>
        </p:blipFill>
        <p:spPr bwMode="auto">
          <a:xfrm>
            <a:off x="3779838" y="1557338"/>
            <a:ext cx="5216525" cy="249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57701" name="Oval 5"/>
          <p:cNvSpPr>
            <a:spLocks noChangeArrowheads="1"/>
          </p:cNvSpPr>
          <p:nvPr/>
        </p:nvSpPr>
        <p:spPr bwMode="auto">
          <a:xfrm>
            <a:off x="3779838" y="1557338"/>
            <a:ext cx="287337" cy="358775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7702" name="Oval 6"/>
          <p:cNvSpPr>
            <a:spLocks noChangeArrowheads="1"/>
          </p:cNvSpPr>
          <p:nvPr/>
        </p:nvSpPr>
        <p:spPr bwMode="auto">
          <a:xfrm>
            <a:off x="3492500" y="4073525"/>
            <a:ext cx="2660650" cy="100965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rnd">
                <a:solidFill>
                  <a:srgbClr val="FF0000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000" b="0">
                <a:solidFill>
                  <a:schemeClr val="tx1"/>
                </a:solidFill>
                <a:effectLst/>
                <a:latin typeface="Times New Roman" charset="0"/>
              </a:rPr>
              <a:t>アルメニア語の</a:t>
            </a:r>
            <a:r>
              <a:rPr lang="en-US" altLang="ja-JP" sz="2000" b="0">
                <a:solidFill>
                  <a:schemeClr val="tx1"/>
                </a:solidFill>
                <a:effectLst/>
                <a:latin typeface="Times New Roman" charset="0"/>
              </a:rPr>
              <a:t/>
            </a:r>
            <a:br>
              <a:rPr lang="en-US" altLang="ja-JP" sz="2000" b="0">
                <a:solidFill>
                  <a:schemeClr val="tx1"/>
                </a:solidFill>
                <a:effectLst/>
                <a:latin typeface="Times New Roman" charset="0"/>
              </a:rPr>
            </a:br>
            <a:r>
              <a:rPr lang="ja-JP" altLang="en-US" sz="2000" b="0">
                <a:solidFill>
                  <a:schemeClr val="tx1"/>
                </a:solidFill>
                <a:effectLst/>
                <a:latin typeface="Times New Roman" charset="0"/>
              </a:rPr>
              <a:t>大文字の</a:t>
            </a:r>
            <a:r>
              <a:rPr lang="en-US" altLang="ja-JP" sz="2000" b="0">
                <a:solidFill>
                  <a:schemeClr val="tx1"/>
                </a:solidFill>
                <a:effectLst/>
                <a:latin typeface="Times New Roman" charset="0"/>
              </a:rPr>
              <a:t>Peh</a:t>
            </a:r>
          </a:p>
          <a:p>
            <a:pPr algn="ctr"/>
            <a:r>
              <a:rPr lang="ja-JP" altLang="en-US" sz="2000" b="0">
                <a:solidFill>
                  <a:schemeClr val="tx1"/>
                </a:solidFill>
                <a:effectLst/>
                <a:latin typeface="Times New Roman" charset="0"/>
              </a:rPr>
              <a:t>コード</a:t>
            </a:r>
            <a:r>
              <a:rPr lang="en-US" altLang="ja-JP" sz="2000" b="0">
                <a:solidFill>
                  <a:schemeClr val="tx1"/>
                </a:solidFill>
                <a:effectLst/>
                <a:latin typeface="Times New Roman" charset="0"/>
              </a:rPr>
              <a:t>:054A</a:t>
            </a:r>
          </a:p>
        </p:txBody>
      </p:sp>
      <p:cxnSp>
        <p:nvCxnSpPr>
          <p:cNvPr id="157703" name="AutoShape 7"/>
          <p:cNvCxnSpPr>
            <a:cxnSpLocks noChangeShapeType="1"/>
            <a:stCxn id="157701" idx="4"/>
            <a:endCxn id="157702" idx="0"/>
          </p:cNvCxnSpPr>
          <p:nvPr/>
        </p:nvCxnSpPr>
        <p:spPr bwMode="auto">
          <a:xfrm>
            <a:off x="3924300" y="1930400"/>
            <a:ext cx="898525" cy="2143125"/>
          </a:xfrm>
          <a:prstGeom prst="straightConnector1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7704" name="Oval 8"/>
          <p:cNvSpPr>
            <a:spLocks noChangeArrowheads="1"/>
          </p:cNvSpPr>
          <p:nvPr/>
        </p:nvSpPr>
        <p:spPr bwMode="auto">
          <a:xfrm>
            <a:off x="5292725" y="3717925"/>
            <a:ext cx="287338" cy="358775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7705" name="Oval 9"/>
          <p:cNvSpPr>
            <a:spLocks noChangeArrowheads="1"/>
          </p:cNvSpPr>
          <p:nvPr/>
        </p:nvSpPr>
        <p:spPr bwMode="auto">
          <a:xfrm>
            <a:off x="6156325" y="4217988"/>
            <a:ext cx="2879725" cy="866775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8575" cap="rnd">
                <a:solidFill>
                  <a:srgbClr val="FF0000"/>
                </a:solidFill>
                <a:prstDash val="sysDot"/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2000" b="0">
                <a:solidFill>
                  <a:schemeClr val="tx1"/>
                </a:solidFill>
                <a:effectLst/>
                <a:latin typeface="Times New Roman" charset="0"/>
              </a:rPr>
              <a:t>アラビア語の</a:t>
            </a:r>
            <a:r>
              <a:rPr lang="en-US" altLang="ja-JP" sz="2000" b="0">
                <a:solidFill>
                  <a:schemeClr val="tx1"/>
                </a:solidFill>
                <a:effectLst/>
                <a:latin typeface="Times New Roman" charset="0"/>
              </a:rPr>
              <a:t>Dad</a:t>
            </a:r>
          </a:p>
          <a:p>
            <a:pPr algn="ctr"/>
            <a:r>
              <a:rPr lang="ja-JP" altLang="en-US" sz="2000" b="0">
                <a:solidFill>
                  <a:schemeClr val="tx1"/>
                </a:solidFill>
                <a:effectLst/>
                <a:latin typeface="Times New Roman" charset="0"/>
              </a:rPr>
              <a:t>コード</a:t>
            </a:r>
            <a:r>
              <a:rPr lang="en-US" altLang="ja-JP" sz="2000" b="0">
                <a:solidFill>
                  <a:schemeClr val="tx1"/>
                </a:solidFill>
                <a:effectLst/>
                <a:latin typeface="Times New Roman" charset="0"/>
              </a:rPr>
              <a:t>:0636</a:t>
            </a:r>
          </a:p>
        </p:txBody>
      </p:sp>
      <p:cxnSp>
        <p:nvCxnSpPr>
          <p:cNvPr id="157706" name="AutoShape 10"/>
          <p:cNvCxnSpPr>
            <a:cxnSpLocks noChangeShapeType="1"/>
            <a:stCxn id="157704" idx="4"/>
            <a:endCxn id="157705" idx="1"/>
          </p:cNvCxnSpPr>
          <p:nvPr/>
        </p:nvCxnSpPr>
        <p:spPr bwMode="auto">
          <a:xfrm>
            <a:off x="5437188" y="4090988"/>
            <a:ext cx="1141412" cy="254000"/>
          </a:xfrm>
          <a:prstGeom prst="straightConnector1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aphicFrame>
        <p:nvGraphicFramePr>
          <p:cNvPr id="157707" name="Object 11"/>
          <p:cNvGraphicFramePr>
            <a:graphicFrameLocks noChangeAspect="1"/>
          </p:cNvGraphicFramePr>
          <p:nvPr/>
        </p:nvGraphicFramePr>
        <p:xfrm>
          <a:off x="615950" y="5081588"/>
          <a:ext cx="8070850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5" name="ワークシート" r:id="rId5" imgW="9867900" imgH="1419225" progId="Excel.Sheet.8">
                  <p:embed/>
                </p:oleObj>
              </mc:Choice>
              <mc:Fallback>
                <p:oleObj name="ワークシート" r:id="rId5" imgW="9867900" imgH="141922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5950" y="5081588"/>
                        <a:ext cx="8070850" cy="1160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7708" name="Picture 12" descr="hatten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27000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709" name="Picture 13" descr="haifufuka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477000"/>
            <a:ext cx="863600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539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/>
              <a:t>&lt; </a:t>
            </a:r>
            <a:fld id="{2BFCBB3A-F872-CB49-BA95-E8047B6AB71A}" type="slidenum">
              <a:rPr lang="en-US" altLang="ja-JP"/>
              <a:pPr/>
              <a:t>12</a:t>
            </a:fld>
            <a:r>
              <a:rPr lang="en-US" altLang="ja-JP"/>
              <a:t> &gt;</a:t>
            </a:r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3600"/>
              <a:t>符号化にまつわる問題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400"/>
              <a:t>「文字化け」</a:t>
            </a:r>
            <a:r>
              <a:rPr lang="en-US" altLang="ja-JP" sz="2400"/>
              <a:t>: </a:t>
            </a:r>
            <a:r>
              <a:rPr lang="ja-JP" altLang="en-US" sz="2400"/>
              <a:t>ある方式で符号化された文章を、別の符号化方式だと思って表示する</a:t>
            </a:r>
            <a:endParaRPr lang="en-US" altLang="ja-JP" sz="2400"/>
          </a:p>
          <a:p>
            <a:r>
              <a:rPr lang="ja-JP" altLang="en-US" sz="2400"/>
              <a:t>文字</a:t>
            </a:r>
            <a:r>
              <a:rPr lang="en-US" altLang="ja-JP" sz="2400"/>
              <a:t>=</a:t>
            </a:r>
            <a:r>
              <a:rPr lang="ja-JP" altLang="en-US" sz="2400"/>
              <a:t>文化の統一の難しさ</a:t>
            </a:r>
            <a:endParaRPr lang="en-US" altLang="ja-JP" sz="2400"/>
          </a:p>
          <a:p>
            <a:pPr lvl="1"/>
            <a:r>
              <a:rPr lang="en-US" altLang="ja-JP" sz="2200"/>
              <a:t>Han unification: </a:t>
            </a:r>
            <a:r>
              <a:rPr lang="ja-JP" altLang="en-US" sz="2200"/>
              <a:t>中日韓国語の漢字で見た目が同じ文字に同じコード</a:t>
            </a:r>
            <a:r>
              <a:rPr lang="en-US" altLang="ja-JP" sz="2200"/>
              <a:t>(</a:t>
            </a:r>
            <a:r>
              <a:rPr lang="en-US" altLang="ja-JP" sz="2200">
                <a:sym typeface="Symbol" charset="0"/>
              </a:rPr>
              <a:t></a:t>
            </a:r>
            <a:r>
              <a:rPr lang="ja-JP" altLang="en-US" sz="2200">
                <a:sym typeface="Symbol" charset="0"/>
              </a:rPr>
              <a:t>英語の</a:t>
            </a:r>
            <a:r>
              <a:rPr lang="en-US" altLang="ja-JP" sz="2200">
                <a:sym typeface="Symbol" charset="0"/>
              </a:rPr>
              <a:t>A</a:t>
            </a:r>
            <a:r>
              <a:rPr lang="ja-JP" altLang="en-US" sz="2200">
                <a:sym typeface="Symbol" charset="0"/>
              </a:rPr>
              <a:t>と</a:t>
            </a:r>
            <a:r>
              <a:rPr lang="ja-JP" altLang="en-US" sz="2200"/>
              <a:t>ギリシャ語の</a:t>
            </a:r>
            <a:r>
              <a:rPr lang="en-US" altLang="ja-JP" sz="2200"/>
              <a:t>A</a:t>
            </a:r>
            <a:r>
              <a:rPr lang="ja-JP" altLang="en-US" sz="2200"/>
              <a:t>は違うコード</a:t>
            </a:r>
            <a:r>
              <a:rPr lang="en-US" altLang="ja-JP" sz="2200"/>
              <a:t>)</a:t>
            </a:r>
          </a:p>
          <a:p>
            <a:pPr lvl="1"/>
            <a:r>
              <a:rPr lang="ja-JP" altLang="en-US" sz="2200"/>
              <a:t>独自の文字</a:t>
            </a:r>
            <a:r>
              <a:rPr lang="en-US" altLang="ja-JP" sz="2200"/>
              <a:t>: </a:t>
            </a:r>
            <a:r>
              <a:rPr lang="ja-JP" altLang="en-US" sz="2200"/>
              <a:t>携帯電話メールの絵文字</a:t>
            </a:r>
            <a:endParaRPr lang="en-US" altLang="ja-JP" sz="2200"/>
          </a:p>
          <a:p>
            <a:r>
              <a:rPr lang="ja-JP" altLang="en-US" sz="2400"/>
              <a:t>見た目が同じなのに違うコード</a:t>
            </a:r>
            <a:r>
              <a:rPr lang="en-US" altLang="ja-JP" sz="2400"/>
              <a:t> (</a:t>
            </a:r>
            <a:r>
              <a:rPr lang="ja-JP" altLang="en-US" sz="2400"/>
              <a:t>例</a:t>
            </a:r>
            <a:r>
              <a:rPr lang="en-US" altLang="ja-JP" sz="2400"/>
              <a:t>: </a:t>
            </a:r>
            <a:r>
              <a:rPr lang="en-US" altLang="ja-JP" sz="2400">
                <a:latin typeface="Times New Roman" charset="0"/>
              </a:rPr>
              <a:t>micr</a:t>
            </a:r>
            <a:r>
              <a:rPr lang="en-US" altLang="ja-JP" sz="2400">
                <a:latin typeface="Symbol" charset="0"/>
              </a:rPr>
              <a:t>o</a:t>
            </a:r>
            <a:r>
              <a:rPr lang="en-US" altLang="ja-JP" sz="2400">
                <a:latin typeface="Times New Roman" charset="0"/>
              </a:rPr>
              <a:t>s</a:t>
            </a:r>
            <a:r>
              <a:rPr lang="en-US" altLang="ja-JP" sz="2400">
                <a:latin typeface="Symbol" charset="0"/>
              </a:rPr>
              <a:t>o</a:t>
            </a:r>
            <a:r>
              <a:rPr lang="en-US" altLang="ja-JP" sz="2400">
                <a:latin typeface="Times New Roman" charset="0"/>
              </a:rPr>
              <a:t>ft.c</a:t>
            </a:r>
            <a:r>
              <a:rPr lang="en-US" altLang="ja-JP" sz="2400">
                <a:latin typeface="Symbol" charset="0"/>
              </a:rPr>
              <a:t>o</a:t>
            </a:r>
            <a:r>
              <a:rPr lang="en-US" altLang="ja-JP" sz="2400">
                <a:latin typeface="Times New Roman" charset="0"/>
              </a:rPr>
              <a:t>m</a:t>
            </a:r>
            <a:r>
              <a:rPr lang="ja-JP" altLang="en-US" sz="2400"/>
              <a:t>からのメール</a:t>
            </a:r>
            <a:r>
              <a:rPr lang="en-US" altLang="ja-JP" sz="2400"/>
              <a:t>)</a:t>
            </a:r>
          </a:p>
        </p:txBody>
      </p:sp>
      <p:pic>
        <p:nvPicPr>
          <p:cNvPr id="158724" name="Picture 4" descr="hatt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27000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4425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/>
              <a:t>&lt; </a:t>
            </a:r>
            <a:fld id="{036E85F3-47EA-FE4E-B4BA-62B1017EA0E0}" type="slidenum">
              <a:rPr lang="en-US" altLang="ja-JP"/>
              <a:pPr/>
              <a:t>2</a:t>
            </a:fld>
            <a:r>
              <a:rPr lang="en-US" altLang="ja-JP"/>
              <a:t> &gt;</a:t>
            </a:r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2800"/>
              <a:t>情報表現の歴史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447800"/>
            <a:ext cx="4000500" cy="5072063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/>
              <a:t>文字</a:t>
            </a:r>
            <a:r>
              <a:rPr lang="en-US" altLang="ja-JP" sz="2400"/>
              <a:t>(</a:t>
            </a:r>
            <a:r>
              <a:rPr lang="ja-JP" altLang="en-US" sz="2400"/>
              <a:t>メソポタミア</a:t>
            </a:r>
            <a:r>
              <a:rPr lang="en-US" altLang="ja-JP" sz="2400"/>
              <a:t>, BC3000+)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算盤</a:t>
            </a:r>
            <a:r>
              <a:rPr lang="en-US" altLang="ja-JP" sz="2400"/>
              <a:t>(</a:t>
            </a:r>
            <a:r>
              <a:rPr lang="ja-JP" altLang="en-US" sz="2400"/>
              <a:t>バビロニア</a:t>
            </a:r>
            <a:r>
              <a:rPr lang="en-US" altLang="ja-JP" sz="2400"/>
              <a:t>, BC1100+)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印刷</a:t>
            </a:r>
            <a:r>
              <a:rPr lang="en-US" altLang="ja-JP" sz="2400"/>
              <a:t>(</a:t>
            </a:r>
            <a:r>
              <a:rPr lang="ja-JP" altLang="en-US" sz="2400"/>
              <a:t>中国</a:t>
            </a:r>
            <a:r>
              <a:rPr lang="en-US" altLang="ja-JP" sz="2400"/>
              <a:t>, 2</a:t>
            </a:r>
            <a:r>
              <a:rPr lang="ja-JP" altLang="en-US" sz="2400"/>
              <a:t>世紀</a:t>
            </a:r>
            <a:r>
              <a:rPr lang="en-US" altLang="ja-JP" sz="2400"/>
              <a:t>)</a:t>
            </a:r>
          </a:p>
          <a:p>
            <a:pPr>
              <a:lnSpc>
                <a:spcPct val="90000"/>
              </a:lnSpc>
            </a:pPr>
            <a:r>
              <a:rPr lang="en-US" altLang="ja-JP" sz="2400"/>
              <a:t>0</a:t>
            </a:r>
            <a:r>
              <a:rPr lang="ja-JP" altLang="en-US" sz="2400"/>
              <a:t>を使った記数法</a:t>
            </a:r>
            <a:r>
              <a:rPr lang="en-US" altLang="ja-JP" sz="2400"/>
              <a:t> (</a:t>
            </a:r>
            <a:r>
              <a:rPr lang="ja-JP" altLang="en-US" sz="2400"/>
              <a:t>インド</a:t>
            </a:r>
            <a:r>
              <a:rPr lang="en-US" altLang="ja-JP" sz="2400"/>
              <a:t>, 5–6</a:t>
            </a:r>
            <a:r>
              <a:rPr lang="ja-JP" altLang="en-US" sz="2400"/>
              <a:t>世紀</a:t>
            </a:r>
            <a:r>
              <a:rPr lang="en-US" altLang="ja-JP" sz="2400"/>
              <a:t>) 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楽譜</a:t>
            </a:r>
            <a:r>
              <a:rPr lang="en-US" altLang="ja-JP" sz="2400"/>
              <a:t>(</a:t>
            </a:r>
            <a:r>
              <a:rPr lang="ja-JP" altLang="en-US" sz="2400"/>
              <a:t>グレゴリオ聖歌</a:t>
            </a:r>
            <a:r>
              <a:rPr lang="en-US" altLang="ja-JP" sz="2400"/>
              <a:t>, 9–12</a:t>
            </a:r>
            <a:r>
              <a:rPr lang="ja-JP" altLang="en-US" sz="2400"/>
              <a:t>世紀</a:t>
            </a:r>
            <a:r>
              <a:rPr lang="en-US" altLang="ja-JP" sz="2400"/>
              <a:t>)</a:t>
            </a:r>
          </a:p>
          <a:p>
            <a:pPr>
              <a:lnSpc>
                <a:spcPct val="90000"/>
              </a:lnSpc>
            </a:pPr>
            <a:r>
              <a:rPr lang="ja-JP" altLang="en-US" sz="2400"/>
              <a:t>活版印刷</a:t>
            </a:r>
            <a:r>
              <a:rPr lang="en-US" altLang="ja-JP" sz="2400"/>
              <a:t>(</a:t>
            </a:r>
            <a:r>
              <a:rPr lang="ja-JP" altLang="en-US" sz="2400"/>
              <a:t>グーテンベルグ</a:t>
            </a:r>
            <a:r>
              <a:rPr lang="en-US" altLang="ja-JP" sz="2400"/>
              <a:t>, 1450?)</a:t>
            </a:r>
          </a:p>
          <a:p>
            <a:pPr>
              <a:lnSpc>
                <a:spcPct val="90000"/>
              </a:lnSpc>
            </a:pPr>
            <a:endParaRPr lang="ja-JP" altLang="en-US" sz="2400"/>
          </a:p>
        </p:txBody>
      </p:sp>
      <p:sp>
        <p:nvSpPr>
          <p:cNvPr id="145413" name="Rectangle 5"/>
          <p:cNvSpPr>
            <a:spLocks noChangeArrowheads="1"/>
          </p:cNvSpPr>
          <p:nvPr/>
        </p:nvSpPr>
        <p:spPr bwMode="auto">
          <a:xfrm>
            <a:off x="4838700" y="1447800"/>
            <a:ext cx="4000500" cy="507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kumimoji="1" lang="ja-JP" altLang="en-US" sz="1800" b="0">
                <a:solidFill>
                  <a:schemeClr val="tx1"/>
                </a:solidFill>
                <a:effectLst/>
                <a:latin typeface="Arial" charset="0"/>
              </a:rPr>
              <a:t>オルゴール</a:t>
            </a:r>
            <a:r>
              <a:rPr kumimoji="1" lang="en-US" altLang="ja-JP" sz="1800" b="0">
                <a:solidFill>
                  <a:schemeClr val="tx1"/>
                </a:solidFill>
                <a:effectLst/>
                <a:latin typeface="Arial" charset="0"/>
              </a:rPr>
              <a:t>(</a:t>
            </a:r>
            <a:r>
              <a:rPr kumimoji="1" lang="ja-JP" altLang="en-US" sz="1800" b="0">
                <a:solidFill>
                  <a:schemeClr val="tx1"/>
                </a:solidFill>
                <a:effectLst/>
                <a:latin typeface="Arial" charset="0"/>
              </a:rPr>
              <a:t>スイス</a:t>
            </a:r>
            <a:r>
              <a:rPr kumimoji="1" lang="en-US" altLang="ja-JP" sz="1800" b="0">
                <a:solidFill>
                  <a:schemeClr val="tx1"/>
                </a:solidFill>
                <a:effectLst/>
                <a:latin typeface="Arial" charset="0"/>
              </a:rPr>
              <a:t>, 1770?)</a:t>
            </a:r>
          </a:p>
          <a:p>
            <a:pPr>
              <a:lnSpc>
                <a:spcPct val="80000"/>
              </a:lnSpc>
            </a:pPr>
            <a:r>
              <a:rPr kumimoji="1" lang="ja-JP" altLang="en-US" sz="1800" b="0">
                <a:solidFill>
                  <a:schemeClr val="tx1"/>
                </a:solidFill>
                <a:effectLst/>
                <a:latin typeface="Arial" charset="0"/>
              </a:rPr>
              <a:t>モールス符号</a:t>
            </a:r>
            <a:r>
              <a:rPr kumimoji="1" lang="en-US" altLang="ja-JP" sz="1800" b="0">
                <a:solidFill>
                  <a:schemeClr val="tx1"/>
                </a:solidFill>
                <a:effectLst/>
                <a:latin typeface="Arial" charset="0"/>
              </a:rPr>
              <a:t>(</a:t>
            </a:r>
            <a:r>
              <a:rPr kumimoji="1" lang="ja-JP" altLang="en-US" sz="1800" b="0">
                <a:solidFill>
                  <a:schemeClr val="tx1"/>
                </a:solidFill>
                <a:effectLst/>
                <a:latin typeface="Arial" charset="0"/>
              </a:rPr>
              <a:t>モールス</a:t>
            </a:r>
            <a:r>
              <a:rPr kumimoji="1" lang="en-US" altLang="ja-JP" sz="1800" b="0">
                <a:solidFill>
                  <a:schemeClr val="tx1"/>
                </a:solidFill>
                <a:effectLst/>
                <a:latin typeface="Arial" charset="0"/>
              </a:rPr>
              <a:t>, 1830s)</a:t>
            </a:r>
          </a:p>
          <a:p>
            <a:pPr>
              <a:lnSpc>
                <a:spcPct val="80000"/>
              </a:lnSpc>
            </a:pPr>
            <a:r>
              <a:rPr kumimoji="1" lang="ja-JP" altLang="en-US" sz="1800" b="0">
                <a:solidFill>
                  <a:schemeClr val="tx1"/>
                </a:solidFill>
                <a:effectLst/>
                <a:latin typeface="Arial" charset="0"/>
              </a:rPr>
              <a:t>ファクシミリ</a:t>
            </a:r>
            <a:r>
              <a:rPr kumimoji="1" lang="en-US" altLang="ja-JP" sz="1800" b="0">
                <a:solidFill>
                  <a:schemeClr val="tx1"/>
                </a:solidFill>
                <a:effectLst/>
                <a:latin typeface="Arial" charset="0"/>
              </a:rPr>
              <a:t>(1843)</a:t>
            </a:r>
          </a:p>
          <a:p>
            <a:pPr>
              <a:lnSpc>
                <a:spcPct val="80000"/>
              </a:lnSpc>
            </a:pPr>
            <a:r>
              <a:rPr kumimoji="1" lang="ja-JP" altLang="en-US" sz="1800" b="0">
                <a:solidFill>
                  <a:schemeClr val="tx1"/>
                </a:solidFill>
                <a:effectLst/>
                <a:latin typeface="Arial" charset="0"/>
              </a:rPr>
              <a:t>電話</a:t>
            </a:r>
            <a:r>
              <a:rPr kumimoji="1" lang="en-US" altLang="ja-JP" sz="1800" b="0">
                <a:solidFill>
                  <a:schemeClr val="tx1"/>
                </a:solidFill>
                <a:effectLst/>
                <a:latin typeface="Arial" charset="0"/>
              </a:rPr>
              <a:t>(1870s)</a:t>
            </a:r>
          </a:p>
          <a:p>
            <a:pPr>
              <a:lnSpc>
                <a:spcPct val="80000"/>
              </a:lnSpc>
            </a:pPr>
            <a:r>
              <a:rPr kumimoji="1" lang="ja-JP" altLang="en-US" sz="1800" b="0">
                <a:solidFill>
                  <a:schemeClr val="tx1"/>
                </a:solidFill>
                <a:effectLst/>
                <a:latin typeface="Arial" charset="0"/>
              </a:rPr>
              <a:t>レコード</a:t>
            </a:r>
            <a:r>
              <a:rPr kumimoji="1" lang="en-US" altLang="ja-JP" sz="1800" b="0">
                <a:solidFill>
                  <a:schemeClr val="tx1"/>
                </a:solidFill>
                <a:effectLst/>
                <a:latin typeface="Arial" charset="0"/>
              </a:rPr>
              <a:t>(1877)</a:t>
            </a:r>
          </a:p>
          <a:p>
            <a:pPr>
              <a:lnSpc>
                <a:spcPct val="80000"/>
              </a:lnSpc>
            </a:pPr>
            <a:r>
              <a:rPr kumimoji="1" lang="ja-JP" altLang="en-US" sz="1800" b="0">
                <a:solidFill>
                  <a:schemeClr val="tx1"/>
                </a:solidFill>
                <a:effectLst/>
                <a:latin typeface="Arial" charset="0"/>
              </a:rPr>
              <a:t>テープレコーダー</a:t>
            </a:r>
            <a:r>
              <a:rPr kumimoji="1" lang="en-US" altLang="ja-JP" sz="1800" b="0">
                <a:solidFill>
                  <a:schemeClr val="tx1"/>
                </a:solidFill>
                <a:effectLst/>
                <a:latin typeface="Arial" charset="0"/>
              </a:rPr>
              <a:t>(1900)</a:t>
            </a:r>
          </a:p>
          <a:p>
            <a:pPr>
              <a:lnSpc>
                <a:spcPct val="80000"/>
              </a:lnSpc>
            </a:pPr>
            <a:r>
              <a:rPr kumimoji="1" lang="en-US" altLang="ja-JP" sz="1800" b="0">
                <a:solidFill>
                  <a:schemeClr val="tx1"/>
                </a:solidFill>
                <a:effectLst/>
                <a:latin typeface="Arial" charset="0"/>
              </a:rPr>
              <a:t>2</a:t>
            </a:r>
            <a:r>
              <a:rPr kumimoji="1" lang="ja-JP" altLang="en-US" sz="1800" b="0">
                <a:solidFill>
                  <a:schemeClr val="tx1"/>
                </a:solidFill>
                <a:effectLst/>
                <a:latin typeface="Arial" charset="0"/>
              </a:rPr>
              <a:t>進数</a:t>
            </a:r>
            <a:r>
              <a:rPr kumimoji="1" lang="en-US" altLang="ja-JP" sz="1800" b="0">
                <a:solidFill>
                  <a:schemeClr val="tx1"/>
                </a:solidFill>
                <a:effectLst/>
                <a:latin typeface="Arial" charset="0"/>
              </a:rPr>
              <a:t>(</a:t>
            </a:r>
            <a:r>
              <a:rPr kumimoji="1" lang="ja-JP" altLang="en-US" sz="1800" b="0">
                <a:solidFill>
                  <a:schemeClr val="tx1"/>
                </a:solidFill>
                <a:effectLst/>
                <a:latin typeface="Arial" charset="0"/>
              </a:rPr>
              <a:t>アタナソフ</a:t>
            </a:r>
            <a:r>
              <a:rPr kumimoji="1" lang="en-US" altLang="ja-JP" sz="1800" b="0">
                <a:solidFill>
                  <a:schemeClr val="tx1"/>
                </a:solidFill>
                <a:effectLst/>
                <a:latin typeface="Arial" charset="0"/>
              </a:rPr>
              <a:t>&amp;</a:t>
            </a:r>
            <a:r>
              <a:rPr kumimoji="1" lang="ja-JP" altLang="en-US" sz="1800" b="0">
                <a:solidFill>
                  <a:schemeClr val="tx1"/>
                </a:solidFill>
                <a:effectLst/>
                <a:latin typeface="Arial" charset="0"/>
              </a:rPr>
              <a:t>ベリーの計算機</a:t>
            </a:r>
            <a:r>
              <a:rPr kumimoji="1" lang="en-US" altLang="ja-JP" sz="1800" b="0">
                <a:solidFill>
                  <a:schemeClr val="tx1"/>
                </a:solidFill>
                <a:effectLst/>
                <a:latin typeface="Arial" charset="0"/>
              </a:rPr>
              <a:t>,1937</a:t>
            </a:r>
            <a:r>
              <a:rPr kumimoji="1" lang="en-US" altLang="ja-JP" sz="1800" b="0">
                <a:solidFill>
                  <a:schemeClr val="tx1"/>
                </a:solidFill>
                <a:effectLst/>
                <a:latin typeface="Verdana"/>
              </a:rPr>
              <a:t>–</a:t>
            </a:r>
            <a:r>
              <a:rPr kumimoji="1" lang="en-US" altLang="ja-JP" sz="1800" b="0">
                <a:solidFill>
                  <a:schemeClr val="tx1"/>
                </a:solidFill>
                <a:effectLst/>
                <a:latin typeface="Arial" charset="0"/>
              </a:rPr>
              <a:t>42)</a:t>
            </a:r>
          </a:p>
        </p:txBody>
      </p:sp>
      <p:pic>
        <p:nvPicPr>
          <p:cNvPr id="145415" name="Picture 7" descr="hatt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27000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931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/>
              <a:t>&lt; </a:t>
            </a:r>
            <a:fld id="{D2CE9F20-7B16-D14C-B91F-EB94A6183C96}" type="slidenum">
              <a:rPr lang="en-US" altLang="ja-JP"/>
              <a:pPr/>
              <a:t>3</a:t>
            </a:fld>
            <a:r>
              <a:rPr lang="en-US" altLang="ja-JP"/>
              <a:t> &gt;</a:t>
            </a:r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文字の符号化</a:t>
            </a:r>
            <a:r>
              <a:rPr lang="en-US" altLang="ja-JP"/>
              <a:t>: </a:t>
            </a:r>
            <a:r>
              <a:rPr lang="ja-JP" altLang="en-US"/>
              <a:t>歴史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4965700" cy="5072063"/>
          </a:xfrm>
        </p:spPr>
        <p:txBody>
          <a:bodyPr/>
          <a:lstStyle/>
          <a:p>
            <a:r>
              <a:rPr lang="ja-JP" altLang="en-US" sz="2400"/>
              <a:t>手旗信号</a:t>
            </a:r>
            <a:r>
              <a:rPr lang="en-US" altLang="ja-JP" sz="2400"/>
              <a:t>(18</a:t>
            </a:r>
            <a:r>
              <a:rPr lang="ja-JP" altLang="en-US" sz="2400"/>
              <a:t>世紀～</a:t>
            </a:r>
            <a:r>
              <a:rPr lang="en-US" altLang="ja-JP" sz="2400"/>
              <a:t>): 2</a:t>
            </a:r>
            <a:r>
              <a:rPr lang="ja-JP" altLang="en-US" sz="2400"/>
              <a:t>本の旗の向きによって表現。</a:t>
            </a:r>
            <a:endParaRPr lang="en-US" altLang="ja-JP" sz="2400"/>
          </a:p>
          <a:p>
            <a:r>
              <a:rPr lang="ja-JP" altLang="en-US" sz="2400"/>
              <a:t>モールス符号</a:t>
            </a:r>
            <a:r>
              <a:rPr lang="en-US" altLang="ja-JP" sz="2400"/>
              <a:t>(1830s): </a:t>
            </a:r>
            <a:r>
              <a:rPr lang="ja-JP" altLang="en-US" sz="2400"/>
              <a:t>長点、短点の並びで表現。文字によって長短点の個数が違う。空白が区切り。</a:t>
            </a:r>
            <a:endParaRPr lang="en-US" altLang="ja-JP" sz="2400"/>
          </a:p>
          <a:p>
            <a:r>
              <a:rPr lang="ja-JP" altLang="en-US" sz="2400"/>
              <a:t>テレタイプライタ</a:t>
            </a:r>
            <a:r>
              <a:rPr lang="en-US" altLang="ja-JP" sz="2400"/>
              <a:t>(1920s): 5</a:t>
            </a:r>
            <a:r>
              <a:rPr lang="ja-JP" altLang="en-US" sz="2400"/>
              <a:t>個の</a:t>
            </a:r>
            <a:r>
              <a:rPr lang="en-US" altLang="ja-JP" sz="2400"/>
              <a:t>ON/OFF</a:t>
            </a:r>
            <a:r>
              <a:rPr lang="ja-JP" altLang="en-US" sz="2400"/>
              <a:t>の信号の並び</a:t>
            </a:r>
            <a:r>
              <a:rPr lang="en-US" altLang="ja-JP" sz="2400"/>
              <a:t>(5</a:t>
            </a:r>
            <a:r>
              <a:rPr lang="ja-JP" altLang="en-US" sz="2400"/>
              <a:t>ビット</a:t>
            </a:r>
            <a:r>
              <a:rPr lang="en-US" altLang="ja-JP" sz="2400"/>
              <a:t>=32</a:t>
            </a:r>
            <a:r>
              <a:rPr lang="ja-JP" altLang="en-US" sz="2400"/>
              <a:t>通り</a:t>
            </a:r>
            <a:r>
              <a:rPr lang="en-US" altLang="ja-JP" sz="2400"/>
              <a:t>)</a:t>
            </a:r>
          </a:p>
          <a:p>
            <a:r>
              <a:rPr lang="en-US" altLang="ja-JP" sz="2400"/>
              <a:t>ASCII</a:t>
            </a:r>
            <a:r>
              <a:rPr lang="ja-JP" altLang="en-US" sz="2400"/>
              <a:t>コード</a:t>
            </a:r>
            <a:r>
              <a:rPr lang="en-US" altLang="ja-JP" sz="2400"/>
              <a:t>(1960s): 7</a:t>
            </a:r>
            <a:r>
              <a:rPr lang="ja-JP" altLang="en-US" sz="2400"/>
              <a:t>個の</a:t>
            </a:r>
            <a:r>
              <a:rPr lang="en-US" altLang="ja-JP" sz="2400"/>
              <a:t>ON/OFF</a:t>
            </a:r>
            <a:r>
              <a:rPr lang="ja-JP" altLang="en-US" sz="2400"/>
              <a:t>の信号の並び</a:t>
            </a:r>
            <a:r>
              <a:rPr lang="en-US" altLang="ja-JP" sz="2400"/>
              <a:t>(7</a:t>
            </a:r>
            <a:r>
              <a:rPr lang="ja-JP" altLang="en-US" sz="2400"/>
              <a:t>ビット</a:t>
            </a:r>
            <a:r>
              <a:rPr lang="en-US" altLang="ja-JP" sz="2400"/>
              <a:t>=128</a:t>
            </a:r>
            <a:r>
              <a:rPr lang="ja-JP" altLang="en-US" sz="2400"/>
              <a:t>通り</a:t>
            </a:r>
            <a:r>
              <a:rPr lang="en-US" altLang="ja-JP" sz="2400"/>
              <a:t>)</a:t>
            </a:r>
          </a:p>
        </p:txBody>
      </p:sp>
      <p:pic>
        <p:nvPicPr>
          <p:cNvPr id="14848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276475"/>
            <a:ext cx="2952750" cy="2303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848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28775"/>
            <a:ext cx="5905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848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28775"/>
            <a:ext cx="5905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848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28775"/>
            <a:ext cx="5905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8488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28775"/>
            <a:ext cx="5905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8489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28775"/>
            <a:ext cx="5905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8490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28775"/>
            <a:ext cx="5905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8491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28775"/>
            <a:ext cx="5905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8492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28775"/>
            <a:ext cx="5905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8493" name="Picture 1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28775"/>
            <a:ext cx="5905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8494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28775"/>
            <a:ext cx="5905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48495" name="Picture 15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628775"/>
            <a:ext cx="59055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48496" name="Rectangle 16"/>
          <p:cNvSpPr>
            <a:spLocks noChangeArrowheads="1"/>
          </p:cNvSpPr>
          <p:nvPr/>
        </p:nvSpPr>
        <p:spPr bwMode="auto">
          <a:xfrm>
            <a:off x="6443663" y="1773238"/>
            <a:ext cx="2592387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900" b="0">
                <a:solidFill>
                  <a:schemeClr val="tx1"/>
                </a:solidFill>
                <a:effectLst/>
                <a:latin typeface="Times New Roman" charset="0"/>
              </a:rPr>
              <a:t>画像は以下より</a:t>
            </a:r>
            <a:r>
              <a:rPr lang="en-US" altLang="ja-JP" sz="900" b="0">
                <a:solidFill>
                  <a:schemeClr val="tx1"/>
                </a:solidFill>
                <a:effectLst/>
                <a:latin typeface="Times New Roman" charset="0"/>
              </a:rPr>
              <a:t>http://www.shurdington.org/Scouts/Semaphore.htm</a:t>
            </a:r>
          </a:p>
        </p:txBody>
      </p:sp>
      <p:sp>
        <p:nvSpPr>
          <p:cNvPr id="148497" name="Rectangle 17"/>
          <p:cNvSpPr>
            <a:spLocks noChangeArrowheads="1"/>
          </p:cNvSpPr>
          <p:nvPr/>
        </p:nvSpPr>
        <p:spPr bwMode="auto">
          <a:xfrm>
            <a:off x="7234238" y="4579938"/>
            <a:ext cx="15113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900" b="0">
                <a:solidFill>
                  <a:schemeClr val="tx1"/>
                </a:solidFill>
                <a:effectLst/>
                <a:latin typeface="Times New Roman" charset="0"/>
              </a:rPr>
              <a:t>ブリタニカ百科辞典より</a:t>
            </a:r>
          </a:p>
        </p:txBody>
      </p:sp>
      <p:pic>
        <p:nvPicPr>
          <p:cNvPr id="148498" name="Picture 18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" r="4922" b="59091"/>
          <a:stretch>
            <a:fillRect/>
          </a:stretch>
        </p:blipFill>
        <p:spPr bwMode="auto">
          <a:xfrm>
            <a:off x="5867400" y="4724400"/>
            <a:ext cx="3097213" cy="172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48499" name="Rectangle 19"/>
          <p:cNvSpPr>
            <a:spLocks noChangeArrowheads="1"/>
          </p:cNvSpPr>
          <p:nvPr/>
        </p:nvSpPr>
        <p:spPr bwMode="auto">
          <a:xfrm>
            <a:off x="6084888" y="6453188"/>
            <a:ext cx="224155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900" b="0">
                <a:solidFill>
                  <a:schemeClr val="tx1"/>
                </a:solidFill>
                <a:effectLst/>
                <a:latin typeface="Times New Roman" charset="0"/>
              </a:rPr>
              <a:t>www.mssu.edu/ seg-vm/pict0475.html</a:t>
            </a:r>
            <a:r>
              <a:rPr lang="ja-JP" altLang="en-US" sz="900" b="0">
                <a:solidFill>
                  <a:schemeClr val="tx1"/>
                </a:solidFill>
                <a:effectLst/>
                <a:latin typeface="Times New Roman" charset="0"/>
              </a:rPr>
              <a:t>より</a:t>
            </a:r>
          </a:p>
        </p:txBody>
      </p:sp>
      <p:pic>
        <p:nvPicPr>
          <p:cNvPr id="148500" name="Picture 20" descr="hatten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27000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501" name="Picture 21" descr="haifufuka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477000"/>
            <a:ext cx="863600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6779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7" grpId="0"/>
      <p:bldP spid="14849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/>
              <a:t>&lt; </a:t>
            </a:r>
            <a:fld id="{712DF65C-9556-354D-9F06-57859DD2BB43}" type="slidenum">
              <a:rPr lang="en-US" altLang="ja-JP"/>
              <a:pPr/>
              <a:t>4</a:t>
            </a:fld>
            <a:r>
              <a:rPr lang="en-US" altLang="ja-JP"/>
              <a:t> &gt;</a:t>
            </a:r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文字の符号化の問題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9138"/>
            <a:ext cx="7772400" cy="4113212"/>
          </a:xfrm>
        </p:spPr>
        <p:txBody>
          <a:bodyPr/>
          <a:lstStyle/>
          <a:p>
            <a:r>
              <a:rPr lang="ja-JP" altLang="en-US" sz="2400"/>
              <a:t>歴史的性質</a:t>
            </a:r>
            <a:r>
              <a:rPr lang="en-US" altLang="ja-JP" sz="2400"/>
              <a:t>: </a:t>
            </a:r>
            <a:r>
              <a:rPr lang="ja-JP" altLang="en-US" sz="2400"/>
              <a:t>過去に符号化された文字は読めるべき</a:t>
            </a:r>
            <a:endParaRPr lang="en-US" altLang="ja-JP" sz="2400"/>
          </a:p>
          <a:p>
            <a:r>
              <a:rPr lang="ja-JP" altLang="en-US" sz="2400"/>
              <a:t>転送・記録の効率</a:t>
            </a:r>
            <a:r>
              <a:rPr lang="en-US" altLang="ja-JP" sz="2400"/>
              <a:t>: </a:t>
            </a:r>
            <a:r>
              <a:rPr lang="ja-JP" altLang="en-US" sz="2400"/>
              <a:t>短い符号化</a:t>
            </a:r>
            <a:r>
              <a:rPr lang="en-US" altLang="ja-JP" sz="2400"/>
              <a:t>→</a:t>
            </a:r>
            <a:r>
              <a:rPr lang="ja-JP" altLang="en-US" sz="2400"/>
              <a:t>速く転送・沢山記録</a:t>
            </a:r>
            <a:endParaRPr lang="en-US" altLang="ja-JP" sz="2400"/>
          </a:p>
          <a:p>
            <a:r>
              <a:rPr lang="ja-JP" altLang="en-US" sz="2400"/>
              <a:t>文字の量</a:t>
            </a:r>
            <a:r>
              <a:rPr lang="en-US" altLang="ja-JP" sz="2400"/>
              <a:t>: </a:t>
            </a:r>
            <a:r>
              <a:rPr lang="ja-JP" altLang="en-US" sz="2400"/>
              <a:t>ヨーロッパ語は数十文字・漢字は数千以上</a:t>
            </a:r>
            <a:endParaRPr lang="en-US" altLang="ja-JP" sz="2400"/>
          </a:p>
          <a:p>
            <a:r>
              <a:rPr lang="ja-JP" altLang="en-US" sz="2400"/>
              <a:t>複数の標準</a:t>
            </a:r>
            <a:r>
              <a:rPr lang="en-US" altLang="ja-JP" sz="2400"/>
              <a:t>: </a:t>
            </a:r>
            <a:r>
              <a:rPr lang="ja-JP" altLang="en-US" sz="2400"/>
              <a:t>メーカーごと、地域ごとに決定</a:t>
            </a:r>
            <a:endParaRPr lang="en-US" altLang="ja-JP" sz="2400"/>
          </a:p>
          <a:p>
            <a:r>
              <a:rPr lang="ja-JP" altLang="en-US" sz="2400"/>
              <a:t>細かな、しかし文化的には無視できない違い</a:t>
            </a:r>
            <a:r>
              <a:rPr lang="en-US" altLang="ja-JP" sz="2400"/>
              <a:t>: </a:t>
            </a:r>
            <a:r>
              <a:rPr lang="ja-JP" altLang="en-US" sz="2400"/>
              <a:t>見た目の類似性、異体字、方言ごとに異なる文字</a:t>
            </a:r>
            <a:endParaRPr lang="en-US" altLang="ja-JP" sz="2400"/>
          </a:p>
          <a:p>
            <a:r>
              <a:rPr lang="ja-JP" altLang="en-US" sz="2400"/>
              <a:t>国際化</a:t>
            </a:r>
            <a:r>
              <a:rPr lang="en-US" altLang="ja-JP" sz="2400"/>
              <a:t>: </a:t>
            </a:r>
            <a:r>
              <a:rPr lang="ja-JP" altLang="en-US" sz="2400"/>
              <a:t>狭いコミュニティだけの使用</a:t>
            </a:r>
            <a:r>
              <a:rPr lang="en-US" altLang="ja-JP" sz="2400"/>
              <a:t>→</a:t>
            </a:r>
            <a:r>
              <a:rPr lang="ja-JP" altLang="en-US" sz="2400"/>
              <a:t>世界中のコンピュータが通信をする時代、多言語の同時使用</a:t>
            </a:r>
          </a:p>
        </p:txBody>
      </p:sp>
      <p:pic>
        <p:nvPicPr>
          <p:cNvPr id="150532" name="Picture 4" descr="hatt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27000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2169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/>
              <a:t>&lt; </a:t>
            </a:r>
            <a:fld id="{BB3C47CC-D122-4C4D-BEE2-5ED8F9CD2691}" type="slidenum">
              <a:rPr lang="en-US" altLang="ja-JP"/>
              <a:pPr/>
              <a:t>5</a:t>
            </a:fld>
            <a:r>
              <a:rPr lang="en-US" altLang="ja-JP"/>
              <a:t> &gt;</a:t>
            </a:r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文字の符号化</a:t>
            </a:r>
            <a:r>
              <a:rPr lang="en-US" altLang="ja-JP"/>
              <a:t>: ASCII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sz="2400"/>
              <a:t>米国におけるアルファベットの符号化方式</a:t>
            </a:r>
            <a:r>
              <a:rPr lang="en-US" altLang="ja-JP" sz="2400"/>
              <a:t> (ASCII = American Standard Code for Information Interchange)</a:t>
            </a:r>
          </a:p>
          <a:p>
            <a:r>
              <a:rPr lang="en-US" altLang="ja-JP" sz="2400"/>
              <a:t>7</a:t>
            </a:r>
            <a:r>
              <a:rPr lang="ja-JP" altLang="en-US" sz="2400"/>
              <a:t>ビットで</a:t>
            </a:r>
            <a:r>
              <a:rPr lang="en-US" altLang="ja-JP" sz="2400"/>
              <a:t>128</a:t>
            </a:r>
            <a:r>
              <a:rPr lang="ja-JP" altLang="en-US" sz="2400"/>
              <a:t>文字を表現</a:t>
            </a:r>
            <a:endParaRPr lang="en-US" altLang="ja-JP" sz="2400"/>
          </a:p>
          <a:p>
            <a:r>
              <a:rPr lang="ja-JP" altLang="en-US" sz="2400"/>
              <a:t>表わされる文字</a:t>
            </a:r>
            <a:r>
              <a:rPr lang="en-US" altLang="ja-JP" sz="2400"/>
              <a:t>: </a:t>
            </a:r>
            <a:r>
              <a:rPr lang="ja-JP" altLang="en-US" sz="2400"/>
              <a:t>アルファベット</a:t>
            </a:r>
            <a:r>
              <a:rPr lang="en-US" altLang="ja-JP" sz="2400"/>
              <a:t>(</a:t>
            </a:r>
            <a:r>
              <a:rPr lang="ja-JP" altLang="en-US" sz="2400"/>
              <a:t>大文字・小文字</a:t>
            </a:r>
            <a:r>
              <a:rPr lang="en-US" altLang="ja-JP" sz="2400"/>
              <a:t>)</a:t>
            </a:r>
            <a:r>
              <a:rPr lang="ja-JP" altLang="en-US" sz="2400"/>
              <a:t>・数字・記号・制御文字</a:t>
            </a:r>
            <a:r>
              <a:rPr lang="en-US" altLang="ja-JP" sz="2400"/>
              <a:t>(</a:t>
            </a:r>
            <a:r>
              <a:rPr lang="ja-JP" altLang="en-US" sz="2400"/>
              <a:t>テレタイ</a:t>
            </a:r>
            <a:r>
              <a:rPr lang="en-US" altLang="ja-JP" sz="2400"/>
              <a:t/>
            </a:r>
            <a:br>
              <a:rPr lang="en-US" altLang="ja-JP" sz="2400"/>
            </a:br>
            <a:r>
              <a:rPr lang="ja-JP" altLang="en-US" sz="2400"/>
              <a:t>プライタ等への「次の行</a:t>
            </a:r>
            <a:r>
              <a:rPr lang="en-US" altLang="ja-JP" sz="2400"/>
              <a:t/>
            </a:r>
            <a:br>
              <a:rPr lang="en-US" altLang="ja-JP" sz="2400"/>
            </a:br>
            <a:r>
              <a:rPr lang="ja-JP" altLang="en-US" sz="2400"/>
              <a:t>へ」「一文字訂正」という</a:t>
            </a:r>
            <a:r>
              <a:rPr lang="en-US" altLang="ja-JP" sz="2400"/>
              <a:t/>
            </a:r>
            <a:br>
              <a:rPr lang="en-US" altLang="ja-JP" sz="2400"/>
            </a:br>
            <a:r>
              <a:rPr lang="ja-JP" altLang="en-US" sz="2400"/>
              <a:t>指示</a:t>
            </a:r>
            <a:r>
              <a:rPr lang="en-US" altLang="ja-JP" sz="2400"/>
              <a:t>)</a:t>
            </a:r>
          </a:p>
        </p:txBody>
      </p:sp>
      <p:graphicFrame>
        <p:nvGraphicFramePr>
          <p:cNvPr id="151556" name="Object 4"/>
          <p:cNvGraphicFramePr>
            <a:graphicFrameLocks noChangeAspect="1"/>
          </p:cNvGraphicFramePr>
          <p:nvPr/>
        </p:nvGraphicFramePr>
        <p:xfrm>
          <a:off x="4427538" y="3716338"/>
          <a:ext cx="4438650" cy="248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ワークシート" r:id="rId4" imgW="6457950" imgH="3609975" progId="Excel.Sheet.8">
                  <p:embed/>
                </p:oleObj>
              </mc:Choice>
              <mc:Fallback>
                <p:oleObj name="ワークシート" r:id="rId4" imgW="6457950" imgH="36099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716338"/>
                        <a:ext cx="4438650" cy="248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1557" name="Oval 5"/>
          <p:cNvSpPr>
            <a:spLocks noChangeArrowheads="1"/>
          </p:cNvSpPr>
          <p:nvPr/>
        </p:nvSpPr>
        <p:spPr bwMode="auto">
          <a:xfrm>
            <a:off x="611188" y="5229225"/>
            <a:ext cx="3384550" cy="1152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kumimoji="1" lang="ja-JP" altLang="en-US" sz="3200" b="0">
                <a:effectLst/>
                <a:latin typeface="Times New Roman" charset="0"/>
              </a:rPr>
              <a:t>問題</a:t>
            </a:r>
            <a:r>
              <a:rPr kumimoji="1" lang="en-US" altLang="ja-JP" sz="3200" b="0">
                <a:effectLst/>
                <a:latin typeface="Times New Roman" charset="0"/>
              </a:rPr>
              <a:t>: </a:t>
            </a:r>
            <a:r>
              <a:rPr kumimoji="1" lang="ja-JP" altLang="en-US" sz="3200" b="0">
                <a:effectLst/>
                <a:latin typeface="Times New Roman" charset="0"/>
              </a:rPr>
              <a:t>多文字・</a:t>
            </a:r>
            <a:r>
              <a:rPr kumimoji="1" lang="en-US" altLang="ja-JP" sz="3200" b="0">
                <a:effectLst/>
                <a:latin typeface="Times New Roman" charset="0"/>
              </a:rPr>
              <a:t/>
            </a:r>
            <a:br>
              <a:rPr kumimoji="1" lang="en-US" altLang="ja-JP" sz="3200" b="0">
                <a:effectLst/>
                <a:latin typeface="Times New Roman" charset="0"/>
              </a:rPr>
            </a:br>
            <a:r>
              <a:rPr kumimoji="1" lang="ja-JP" altLang="en-US" sz="3200" b="0">
                <a:effectLst/>
                <a:latin typeface="Times New Roman" charset="0"/>
              </a:rPr>
              <a:t>多国語</a:t>
            </a:r>
            <a:endParaRPr lang="ja-JP" altLang="en-US" sz="3200" b="0">
              <a:effectLst/>
              <a:latin typeface="Times New Roman" charset="0"/>
            </a:endParaRPr>
          </a:p>
        </p:txBody>
      </p:sp>
      <p:pic>
        <p:nvPicPr>
          <p:cNvPr id="151558" name="Picture 6" descr="hatt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27000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559" name="Picture 7" descr="haifufuk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477000"/>
            <a:ext cx="863600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5651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/>
              <a:t>&lt; </a:t>
            </a:r>
            <a:fld id="{B47596EA-6307-E54E-B2EB-68CDBF4C29E8}" type="slidenum">
              <a:rPr lang="en-US" altLang="ja-JP"/>
              <a:pPr/>
              <a:t>6</a:t>
            </a:fld>
            <a:r>
              <a:rPr lang="en-US" altLang="ja-JP"/>
              <a:t> &gt;</a:t>
            </a:r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文字符号化の整理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4906963" cy="50720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 sz="2400" b="0">
                <a:solidFill>
                  <a:schemeClr val="accent2"/>
                </a:solidFill>
              </a:rPr>
              <a:t>文字集合</a:t>
            </a:r>
            <a:r>
              <a:rPr lang="en-US" altLang="ja-JP" sz="2400"/>
              <a:t> </a:t>
            </a:r>
            <a:r>
              <a:rPr lang="ja-JP" altLang="en-US" sz="2400"/>
              <a:t>～</a:t>
            </a:r>
            <a:r>
              <a:rPr lang="en-US" altLang="ja-JP" sz="2400"/>
              <a:t> </a:t>
            </a:r>
            <a:r>
              <a:rPr lang="ja-JP" altLang="en-US" sz="2400"/>
              <a:t>符号化する</a:t>
            </a:r>
            <a:r>
              <a:rPr lang="en-US" altLang="ja-JP" sz="2400"/>
              <a:t/>
            </a:r>
            <a:br>
              <a:rPr lang="en-US" altLang="ja-JP" sz="2400"/>
            </a:br>
            <a:r>
              <a:rPr lang="ja-JP" altLang="en-US" sz="2400"/>
              <a:t>文字の集まり</a:t>
            </a:r>
            <a:endParaRPr lang="en-US" altLang="ja-JP" sz="2400"/>
          </a:p>
          <a:p>
            <a:pPr>
              <a:lnSpc>
                <a:spcPct val="90000"/>
              </a:lnSpc>
            </a:pPr>
            <a:r>
              <a:rPr lang="ja-JP" altLang="en-US" sz="2400" b="0">
                <a:solidFill>
                  <a:schemeClr val="accent2"/>
                </a:solidFill>
              </a:rPr>
              <a:t>文字コード</a:t>
            </a:r>
            <a:endParaRPr lang="en-US" altLang="ja-JP" sz="2400"/>
          </a:p>
          <a:p>
            <a:pPr lvl="1">
              <a:lnSpc>
                <a:spcPct val="90000"/>
              </a:lnSpc>
            </a:pPr>
            <a:r>
              <a:rPr lang="ja-JP" altLang="en-US" sz="2300"/>
              <a:t>文字集合の各文字に割り当てた</a:t>
            </a:r>
            <a:r>
              <a:rPr lang="ja-JP" altLang="en-US" sz="2300" b="1">
                <a:solidFill>
                  <a:schemeClr val="accent2"/>
                </a:solidFill>
              </a:rPr>
              <a:t>番号</a:t>
            </a:r>
            <a:endParaRPr lang="en-US" altLang="ja-JP" sz="2300"/>
          </a:p>
          <a:p>
            <a:pPr lvl="1">
              <a:lnSpc>
                <a:spcPct val="90000"/>
              </a:lnSpc>
            </a:pPr>
            <a:r>
              <a:rPr lang="ja-JP" altLang="en-US" sz="2300"/>
              <a:t>文字集合ごとに決める</a:t>
            </a:r>
            <a:endParaRPr lang="en-US" altLang="ja-JP" sz="2300"/>
          </a:p>
          <a:p>
            <a:pPr>
              <a:lnSpc>
                <a:spcPct val="90000"/>
              </a:lnSpc>
            </a:pPr>
            <a:r>
              <a:rPr lang="ja-JP" altLang="en-US" sz="2400" b="0">
                <a:solidFill>
                  <a:schemeClr val="accent2"/>
                </a:solidFill>
              </a:rPr>
              <a:t>符号化方式</a:t>
            </a:r>
            <a:endParaRPr lang="en-US" altLang="ja-JP" sz="2400" b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ja-JP" altLang="en-US" sz="2300"/>
              <a:t>文字コードをビットの</a:t>
            </a:r>
            <a:r>
              <a:rPr lang="en-US" altLang="ja-JP" sz="2300"/>
              <a:t/>
            </a:r>
            <a:br>
              <a:rPr lang="en-US" altLang="ja-JP" sz="2300"/>
            </a:br>
            <a:r>
              <a:rPr lang="ja-JP" altLang="en-US" sz="2300"/>
              <a:t>並びにする方法</a:t>
            </a:r>
            <a:endParaRPr lang="en-US" altLang="ja-JP" sz="2300"/>
          </a:p>
          <a:p>
            <a:pPr lvl="1">
              <a:lnSpc>
                <a:spcPct val="90000"/>
              </a:lnSpc>
            </a:pPr>
            <a:r>
              <a:rPr lang="ja-JP" altLang="en-US" sz="2300"/>
              <a:t>複数の文字集合を</a:t>
            </a:r>
            <a:r>
              <a:rPr lang="en-US" altLang="ja-JP" sz="2300"/>
              <a:t/>
            </a:r>
            <a:br>
              <a:rPr lang="en-US" altLang="ja-JP" sz="2300"/>
            </a:br>
            <a:r>
              <a:rPr lang="ja-JP" altLang="en-US" sz="2300"/>
              <a:t>混在させる場合も</a:t>
            </a:r>
            <a:r>
              <a:rPr lang="en-US" altLang="ja-JP" sz="2300"/>
              <a:t/>
            </a:r>
            <a:br>
              <a:rPr lang="en-US" altLang="ja-JP" sz="2300"/>
            </a:br>
            <a:r>
              <a:rPr lang="ja-JP" altLang="en-US" sz="2300"/>
              <a:t>ある</a:t>
            </a:r>
          </a:p>
        </p:txBody>
      </p:sp>
      <p:graphicFrame>
        <p:nvGraphicFramePr>
          <p:cNvPr id="152580" name="Object 4"/>
          <p:cNvGraphicFramePr>
            <a:graphicFrameLocks noChangeAspect="1"/>
          </p:cNvGraphicFramePr>
          <p:nvPr/>
        </p:nvGraphicFramePr>
        <p:xfrm>
          <a:off x="5389563" y="2636838"/>
          <a:ext cx="2376487" cy="133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5" name="ワークシート" r:id="rId4" imgW="6457950" imgH="3609975" progId="Excel.Sheet.8">
                  <p:embed/>
                </p:oleObj>
              </mc:Choice>
              <mc:Fallback>
                <p:oleObj name="ワークシート" r:id="rId4" imgW="6457950" imgH="36099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9563" y="2636838"/>
                        <a:ext cx="2376487" cy="133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2581" name="Oval 5"/>
          <p:cNvSpPr>
            <a:spLocks noChangeArrowheads="1"/>
          </p:cNvSpPr>
          <p:nvPr/>
        </p:nvSpPr>
        <p:spPr bwMode="auto">
          <a:xfrm>
            <a:off x="4992688" y="1851025"/>
            <a:ext cx="3171825" cy="7143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20000"/>
              </a:spcBef>
            </a:pPr>
            <a:r>
              <a:rPr kumimoji="1" lang="en-US" altLang="ja-JP" sz="1600">
                <a:effectLst/>
                <a:latin typeface="Courier New" charset="0"/>
              </a:rPr>
              <a:t>abcdefghijk...ABCDEFG</a:t>
            </a:r>
            <a:br>
              <a:rPr kumimoji="1" lang="en-US" altLang="ja-JP" sz="1600">
                <a:effectLst/>
                <a:latin typeface="Courier New" charset="0"/>
              </a:rPr>
            </a:br>
            <a:r>
              <a:rPr kumimoji="1" lang="en-US" altLang="ja-JP" sz="1600">
                <a:effectLst/>
                <a:latin typeface="Courier New" charset="0"/>
              </a:rPr>
              <a:t>HIJK...012345..!@#$%</a:t>
            </a:r>
            <a:endParaRPr lang="en-US" altLang="ja-JP" sz="1600">
              <a:effectLst/>
              <a:latin typeface="Courier New" charset="0"/>
            </a:endParaRPr>
          </a:p>
        </p:txBody>
      </p:sp>
      <p:sp>
        <p:nvSpPr>
          <p:cNvPr id="152582" name="AutoShape 6"/>
          <p:cNvSpPr>
            <a:spLocks noChangeArrowheads="1"/>
          </p:cNvSpPr>
          <p:nvPr/>
        </p:nvSpPr>
        <p:spPr bwMode="auto">
          <a:xfrm>
            <a:off x="4211638" y="5516563"/>
            <a:ext cx="4733925" cy="70485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spcBef>
                <a:spcPct val="20000"/>
              </a:spcBef>
            </a:pPr>
            <a:r>
              <a:rPr lang="en-US" altLang="ja-JP" sz="1600">
                <a:effectLst/>
                <a:latin typeface="Times New Roman" charset="0"/>
              </a:rPr>
              <a:t>01000111 01101111 01101111 01100100 00100000 01101101 01101111 01110010 01101110 01101001 01101110 01101110 01100111</a:t>
            </a:r>
          </a:p>
        </p:txBody>
      </p:sp>
      <p:sp>
        <p:nvSpPr>
          <p:cNvPr id="152583" name="AutoShape 7"/>
          <p:cNvSpPr>
            <a:spLocks noChangeArrowheads="1"/>
          </p:cNvSpPr>
          <p:nvPr/>
        </p:nvSpPr>
        <p:spPr bwMode="auto">
          <a:xfrm>
            <a:off x="6227763" y="4365625"/>
            <a:ext cx="485775" cy="503238"/>
          </a:xfrm>
          <a:prstGeom prst="downArrow">
            <a:avLst>
              <a:gd name="adj1" fmla="val 50000"/>
              <a:gd name="adj2" fmla="val 25899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52584" name="AutoShape 8"/>
          <p:cNvSpPr>
            <a:spLocks noChangeArrowheads="1"/>
          </p:cNvSpPr>
          <p:nvPr/>
        </p:nvSpPr>
        <p:spPr bwMode="auto">
          <a:xfrm>
            <a:off x="6227763" y="5013325"/>
            <a:ext cx="485775" cy="503238"/>
          </a:xfrm>
          <a:prstGeom prst="downArrow">
            <a:avLst>
              <a:gd name="adj1" fmla="val 50000"/>
              <a:gd name="adj2" fmla="val 25899"/>
            </a:avLst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52585" name="AutoShape 9"/>
          <p:cNvSpPr>
            <a:spLocks noChangeArrowheads="1"/>
          </p:cNvSpPr>
          <p:nvPr/>
        </p:nvSpPr>
        <p:spPr bwMode="auto">
          <a:xfrm>
            <a:off x="5470525" y="4143375"/>
            <a:ext cx="2216150" cy="4540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kumimoji="1" lang="en-US" altLang="ja-JP" sz="2000">
                <a:effectLst/>
                <a:latin typeface="Courier New" charset="0"/>
              </a:rPr>
              <a:t>Good morning!</a:t>
            </a:r>
            <a:endParaRPr lang="en-US" altLang="ja-JP" sz="2000">
              <a:effectLst/>
              <a:latin typeface="Courier New" charset="0"/>
            </a:endParaRPr>
          </a:p>
        </p:txBody>
      </p:sp>
      <p:sp>
        <p:nvSpPr>
          <p:cNvPr id="152586" name="AutoShape 10"/>
          <p:cNvSpPr>
            <a:spLocks noChangeArrowheads="1"/>
          </p:cNvSpPr>
          <p:nvPr/>
        </p:nvSpPr>
        <p:spPr bwMode="auto">
          <a:xfrm>
            <a:off x="4237038" y="4835525"/>
            <a:ext cx="4567237" cy="441325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ja-JP" sz="2000">
                <a:effectLst/>
                <a:latin typeface="Times New Roman" charset="0"/>
              </a:rPr>
              <a:t>47 6F 6F 64 20 6D 6F 72 6E 69 6E 6E 67</a:t>
            </a:r>
          </a:p>
        </p:txBody>
      </p:sp>
      <p:sp>
        <p:nvSpPr>
          <p:cNvPr id="152587" name="Oval 11"/>
          <p:cNvSpPr>
            <a:spLocks noChangeArrowheads="1"/>
          </p:cNvSpPr>
          <p:nvPr/>
        </p:nvSpPr>
        <p:spPr bwMode="auto">
          <a:xfrm>
            <a:off x="5548313" y="4221163"/>
            <a:ext cx="214312" cy="288925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2588" name="Oval 12"/>
          <p:cNvSpPr>
            <a:spLocks noChangeArrowheads="1"/>
          </p:cNvSpPr>
          <p:nvPr/>
        </p:nvSpPr>
        <p:spPr bwMode="auto">
          <a:xfrm>
            <a:off x="4302125" y="4908550"/>
            <a:ext cx="358775" cy="288925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2589" name="Oval 13"/>
          <p:cNvSpPr>
            <a:spLocks noChangeArrowheads="1"/>
          </p:cNvSpPr>
          <p:nvPr/>
        </p:nvSpPr>
        <p:spPr bwMode="auto">
          <a:xfrm>
            <a:off x="4281488" y="5473700"/>
            <a:ext cx="938212" cy="288925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152590" name="AutoShape 14"/>
          <p:cNvCxnSpPr>
            <a:cxnSpLocks noChangeShapeType="1"/>
            <a:stCxn id="152587" idx="3"/>
            <a:endCxn id="152588" idx="7"/>
          </p:cNvCxnSpPr>
          <p:nvPr/>
        </p:nvCxnSpPr>
        <p:spPr bwMode="auto">
          <a:xfrm flipH="1">
            <a:off x="4608513" y="4481513"/>
            <a:ext cx="971550" cy="455612"/>
          </a:xfrm>
          <a:prstGeom prst="straightConnector1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2591" name="AutoShape 15"/>
          <p:cNvCxnSpPr>
            <a:cxnSpLocks noChangeShapeType="1"/>
            <a:stCxn id="152588" idx="4"/>
            <a:endCxn id="152589" idx="0"/>
          </p:cNvCxnSpPr>
          <p:nvPr/>
        </p:nvCxnSpPr>
        <p:spPr bwMode="auto">
          <a:xfrm>
            <a:off x="4481513" y="5211763"/>
            <a:ext cx="269875" cy="247650"/>
          </a:xfrm>
          <a:prstGeom prst="straightConnector1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52592" name="Picture 16" descr="hatt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27000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593" name="Picture 17" descr="haifufuk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477000"/>
            <a:ext cx="863600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205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スライド番号プレースホルダー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/>
              <a:t>&lt; </a:t>
            </a:r>
            <a:fld id="{1F51E486-0061-4F48-B4DA-66CAF39F3E7E}" type="slidenum">
              <a:rPr lang="en-US" altLang="ja-JP"/>
              <a:pPr/>
              <a:t>7</a:t>
            </a:fld>
            <a:r>
              <a:rPr lang="en-US" altLang="ja-JP"/>
              <a:t> &gt;</a:t>
            </a:r>
          </a:p>
        </p:txBody>
      </p:sp>
      <p:graphicFrame>
        <p:nvGraphicFramePr>
          <p:cNvPr id="153602" name="Object 2"/>
          <p:cNvGraphicFramePr>
            <a:graphicFrameLocks noChangeAspect="1"/>
          </p:cNvGraphicFramePr>
          <p:nvPr/>
        </p:nvGraphicFramePr>
        <p:xfrm>
          <a:off x="5761038" y="1916113"/>
          <a:ext cx="3382962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" name="ワークシート" r:id="rId4" imgW="6505575" imgH="2676525" progId="Excel.Sheet.8">
                  <p:embed/>
                </p:oleObj>
              </mc:Choice>
              <mc:Fallback>
                <p:oleObj name="ワークシート" r:id="rId4" imgW="6505575" imgH="267652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1038" y="1916113"/>
                        <a:ext cx="3382962" cy="138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0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/>
              <a:t>日本語の文字コードと符号化</a:t>
            </a:r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371600"/>
            <a:ext cx="4432300" cy="50720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000"/>
              <a:t>文字集合</a:t>
            </a:r>
            <a:r>
              <a:rPr lang="en-US" altLang="ja-JP" sz="2000"/>
              <a:t>: </a:t>
            </a:r>
            <a:r>
              <a:rPr lang="ja-JP" altLang="en-US" sz="2000"/>
              <a:t>漢字・仮名・記号約</a:t>
            </a:r>
            <a:r>
              <a:rPr lang="en-US" altLang="ja-JP" sz="2000"/>
              <a:t>7000</a:t>
            </a:r>
            <a:r>
              <a:rPr lang="ja-JP" altLang="en-US" sz="2000"/>
              <a:t>字</a:t>
            </a:r>
            <a:endParaRPr lang="en-US" altLang="ja-JP" sz="2000"/>
          </a:p>
          <a:p>
            <a:pPr>
              <a:lnSpc>
                <a:spcPct val="80000"/>
              </a:lnSpc>
            </a:pPr>
            <a:r>
              <a:rPr lang="ja-JP" altLang="en-US" sz="2000"/>
              <a:t>文字コード</a:t>
            </a:r>
            <a:r>
              <a:rPr lang="en-US" altLang="ja-JP" sz="2000"/>
              <a:t>: JIS</a:t>
            </a:r>
            <a:r>
              <a:rPr lang="ja-JP" altLang="en-US" sz="2000"/>
              <a:t>コード</a:t>
            </a:r>
            <a:r>
              <a:rPr lang="en-US" altLang="ja-JP" sz="2000"/>
              <a:t> (</a:t>
            </a:r>
            <a:r>
              <a:rPr lang="ja-JP" altLang="en-US" sz="2000"/>
              <a:t>区点コード</a:t>
            </a:r>
            <a:r>
              <a:rPr lang="en-US" altLang="ja-JP" sz="2000"/>
              <a:t>)</a:t>
            </a:r>
          </a:p>
          <a:p>
            <a:pPr marL="538163" lvl="1" indent="-193675">
              <a:lnSpc>
                <a:spcPct val="80000"/>
              </a:lnSpc>
            </a:pPr>
            <a:r>
              <a:rPr lang="en-US" altLang="ja-JP" sz="2100"/>
              <a:t>1</a:t>
            </a:r>
            <a:r>
              <a:rPr lang="ja-JP" altLang="en-US" sz="2100"/>
              <a:t>文字につき</a:t>
            </a:r>
            <a:r>
              <a:rPr lang="en-US" altLang="ja-JP" sz="2100"/>
              <a:t>1</a:t>
            </a:r>
            <a:r>
              <a:rPr lang="ja-JP" altLang="en-US" sz="2100"/>
              <a:t>～</a:t>
            </a:r>
            <a:r>
              <a:rPr lang="en-US" altLang="ja-JP" sz="2100"/>
              <a:t>54 (1</a:t>
            </a:r>
            <a:r>
              <a:rPr lang="ja-JP" altLang="en-US" sz="2100"/>
              <a:t>～</a:t>
            </a:r>
            <a:r>
              <a:rPr lang="en-US" altLang="ja-JP" sz="2100"/>
              <a:t>84)</a:t>
            </a:r>
            <a:r>
              <a:rPr lang="ja-JP" altLang="en-US" sz="2100"/>
              <a:t>までの区コードと</a:t>
            </a:r>
            <a:r>
              <a:rPr lang="en-US" altLang="ja-JP" sz="2100"/>
              <a:t>1</a:t>
            </a:r>
            <a:r>
              <a:rPr lang="ja-JP" altLang="en-US" sz="2100"/>
              <a:t>～</a:t>
            </a:r>
            <a:r>
              <a:rPr lang="en-US" altLang="ja-JP" sz="2100"/>
              <a:t>5E(1</a:t>
            </a:r>
            <a:r>
              <a:rPr lang="ja-JP" altLang="en-US" sz="2100"/>
              <a:t>～</a:t>
            </a:r>
            <a:r>
              <a:rPr lang="en-US" altLang="ja-JP" sz="2100"/>
              <a:t>94)</a:t>
            </a:r>
            <a:r>
              <a:rPr lang="ja-JP" altLang="en-US" sz="2100"/>
              <a:t>までの点コードを割り当て</a:t>
            </a:r>
            <a:r>
              <a:rPr lang="en-US" altLang="ja-JP" sz="2100"/>
              <a:t> </a:t>
            </a:r>
          </a:p>
          <a:p>
            <a:pPr marL="538163" lvl="1" indent="-193675">
              <a:lnSpc>
                <a:spcPct val="80000"/>
              </a:lnSpc>
            </a:pPr>
            <a:r>
              <a:rPr lang="en-US" altLang="ja-JP" sz="2100"/>
              <a:t>(</a:t>
            </a:r>
            <a:r>
              <a:rPr lang="ja-JP" altLang="en-US" sz="2100"/>
              <a:t>あるいは、</a:t>
            </a:r>
            <a:r>
              <a:rPr lang="en-US" altLang="ja-JP" sz="2100"/>
              <a:t>(</a:t>
            </a:r>
            <a:r>
              <a:rPr lang="ja-JP" altLang="en-US" sz="2100"/>
              <a:t>区</a:t>
            </a:r>
            <a:r>
              <a:rPr lang="en-US" altLang="ja-JP" sz="2100"/>
              <a:t>+20) × 100 + (</a:t>
            </a:r>
            <a:r>
              <a:rPr lang="ja-JP" altLang="en-US" sz="2100"/>
              <a:t>点</a:t>
            </a:r>
            <a:r>
              <a:rPr lang="en-US" altLang="ja-JP" sz="2100"/>
              <a:t>+20) </a:t>
            </a:r>
            <a:r>
              <a:rPr lang="ja-JP" altLang="en-US" sz="2100"/>
              <a:t>のコードを割り当てているとも言う</a:t>
            </a:r>
            <a:r>
              <a:rPr lang="en-US" altLang="ja-JP" sz="2100"/>
              <a:t>)</a:t>
            </a:r>
          </a:p>
          <a:p>
            <a:pPr>
              <a:lnSpc>
                <a:spcPct val="80000"/>
              </a:lnSpc>
            </a:pPr>
            <a:r>
              <a:rPr lang="ja-JP" altLang="en-US" sz="2000"/>
              <a:t>符号化</a:t>
            </a:r>
            <a:endParaRPr lang="en-US" altLang="ja-JP" sz="2000"/>
          </a:p>
          <a:p>
            <a:pPr marL="538163" lvl="1" indent="-193675">
              <a:lnSpc>
                <a:spcPct val="80000"/>
              </a:lnSpc>
            </a:pPr>
            <a:r>
              <a:rPr lang="en-US" altLang="ja-JP" sz="2100"/>
              <a:t>3</a:t>
            </a:r>
            <a:r>
              <a:rPr lang="ja-JP" altLang="en-US" sz="2100"/>
              <a:t>つの方式</a:t>
            </a:r>
            <a:r>
              <a:rPr lang="en-US" altLang="ja-JP" sz="2100"/>
              <a:t>: JIS</a:t>
            </a:r>
            <a:r>
              <a:rPr lang="ja-JP" altLang="en-US" sz="2100"/>
              <a:t>方式、シフト</a:t>
            </a:r>
            <a:r>
              <a:rPr lang="en-US" altLang="ja-JP" sz="2100"/>
              <a:t>JIS</a:t>
            </a:r>
            <a:r>
              <a:rPr lang="ja-JP" altLang="en-US" sz="2100"/>
              <a:t>、</a:t>
            </a:r>
            <a:r>
              <a:rPr lang="en-US" altLang="ja-JP" sz="2100"/>
              <a:t>EUC</a:t>
            </a:r>
            <a:br>
              <a:rPr lang="en-US" altLang="ja-JP" sz="2100"/>
            </a:br>
            <a:r>
              <a:rPr lang="en-US" altLang="ja-JP" sz="2100"/>
              <a:t>← ASCII</a:t>
            </a:r>
            <a:r>
              <a:rPr lang="ja-JP" altLang="en-US" sz="2100"/>
              <a:t>文字集合との共存のための異なる工夫</a:t>
            </a:r>
          </a:p>
        </p:txBody>
      </p:sp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8675688" y="2852738"/>
            <a:ext cx="828675" cy="4572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0">
                <a:solidFill>
                  <a:schemeClr val="tx1"/>
                </a:solidFill>
                <a:effectLst/>
                <a:latin typeface="Arial" charset="0"/>
              </a:rPr>
              <a:t>12</a:t>
            </a:r>
            <a:r>
              <a:rPr lang="ja-JP" altLang="en-US" sz="2400" b="0">
                <a:solidFill>
                  <a:schemeClr val="tx1"/>
                </a:solidFill>
                <a:effectLst/>
                <a:latin typeface="Arial" charset="0"/>
              </a:rPr>
              <a:t>区</a:t>
            </a:r>
          </a:p>
        </p:txBody>
      </p:sp>
      <p:graphicFrame>
        <p:nvGraphicFramePr>
          <p:cNvPr id="153606" name="Object 6"/>
          <p:cNvGraphicFramePr>
            <a:graphicFrameLocks noChangeAspect="1"/>
          </p:cNvGraphicFramePr>
          <p:nvPr/>
        </p:nvGraphicFramePr>
        <p:xfrm>
          <a:off x="5419725" y="2384425"/>
          <a:ext cx="3382963" cy="138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ワークシート" r:id="rId6" imgW="6505575" imgH="2676525" progId="Excel.Sheet.8">
                  <p:embed/>
                </p:oleObj>
              </mc:Choice>
              <mc:Fallback>
                <p:oleObj name="ワークシート" r:id="rId6" imgW="6505575" imgH="267652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9725" y="2384425"/>
                        <a:ext cx="3382963" cy="138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07" name="Text Box 7"/>
          <p:cNvSpPr txBox="1">
            <a:spLocks noChangeArrowheads="1"/>
          </p:cNvSpPr>
          <p:nvPr/>
        </p:nvSpPr>
        <p:spPr bwMode="auto">
          <a:xfrm>
            <a:off x="8351838" y="3332163"/>
            <a:ext cx="828675" cy="4572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0">
                <a:solidFill>
                  <a:schemeClr val="tx1"/>
                </a:solidFill>
                <a:effectLst/>
                <a:latin typeface="Arial" charset="0"/>
              </a:rPr>
              <a:t>11</a:t>
            </a:r>
            <a:r>
              <a:rPr lang="ja-JP" altLang="en-US" sz="2400" b="0">
                <a:solidFill>
                  <a:schemeClr val="tx1"/>
                </a:solidFill>
                <a:effectLst/>
                <a:latin typeface="Arial" charset="0"/>
              </a:rPr>
              <a:t>区</a:t>
            </a:r>
          </a:p>
        </p:txBody>
      </p:sp>
      <p:graphicFrame>
        <p:nvGraphicFramePr>
          <p:cNvPr id="153608" name="Object 8"/>
          <p:cNvGraphicFramePr>
            <a:graphicFrameLocks noChangeAspect="1"/>
          </p:cNvGraphicFramePr>
          <p:nvPr/>
        </p:nvGraphicFramePr>
        <p:xfrm>
          <a:off x="5076825" y="2852738"/>
          <a:ext cx="3382963" cy="1389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" name="ワークシート" r:id="rId8" imgW="6505575" imgH="2676525" progId="Excel.Sheet.8">
                  <p:embed/>
                </p:oleObj>
              </mc:Choice>
              <mc:Fallback>
                <p:oleObj name="ワークシート" r:id="rId8" imgW="6505575" imgH="267652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2852738"/>
                        <a:ext cx="3382963" cy="1389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09" name="Text Box 9"/>
          <p:cNvSpPr txBox="1">
            <a:spLocks noChangeArrowheads="1"/>
          </p:cNvSpPr>
          <p:nvPr/>
        </p:nvSpPr>
        <p:spPr bwMode="auto">
          <a:xfrm>
            <a:off x="8027988" y="3763963"/>
            <a:ext cx="828675" cy="4572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400" b="0">
                <a:solidFill>
                  <a:schemeClr val="tx1"/>
                </a:solidFill>
                <a:effectLst/>
                <a:latin typeface="Arial" charset="0"/>
              </a:rPr>
              <a:t>10</a:t>
            </a:r>
            <a:r>
              <a:rPr lang="ja-JP" altLang="en-US" sz="2400" b="0">
                <a:solidFill>
                  <a:schemeClr val="tx1"/>
                </a:solidFill>
                <a:effectLst/>
                <a:latin typeface="Arial" charset="0"/>
              </a:rPr>
              <a:t>区</a:t>
            </a:r>
          </a:p>
        </p:txBody>
      </p:sp>
      <p:sp>
        <p:nvSpPr>
          <p:cNvPr id="153610" name="Text Box 10"/>
          <p:cNvSpPr txBox="1">
            <a:spLocks noChangeArrowheads="1"/>
          </p:cNvSpPr>
          <p:nvPr/>
        </p:nvSpPr>
        <p:spPr bwMode="auto">
          <a:xfrm>
            <a:off x="5508625" y="4357688"/>
            <a:ext cx="3311525" cy="115887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3200" b="0">
                <a:solidFill>
                  <a:schemeClr val="tx1"/>
                </a:solidFill>
                <a:effectLst/>
                <a:latin typeface="Arial" charset="0"/>
              </a:rPr>
              <a:t>悪</a:t>
            </a:r>
            <a:r>
              <a:rPr lang="en-US" altLang="ja-JP" sz="2000" b="0">
                <a:solidFill>
                  <a:schemeClr val="tx1"/>
                </a:solidFill>
                <a:effectLst/>
                <a:latin typeface="Arial" charset="0"/>
              </a:rPr>
              <a:t>…10</a:t>
            </a:r>
            <a:r>
              <a:rPr lang="ja-JP" altLang="en-US" sz="2000" b="0">
                <a:solidFill>
                  <a:schemeClr val="tx1"/>
                </a:solidFill>
                <a:effectLst/>
                <a:latin typeface="Arial" charset="0"/>
              </a:rPr>
              <a:t>区</a:t>
            </a:r>
            <a:r>
              <a:rPr lang="en-US" altLang="ja-JP" sz="2000" b="0">
                <a:solidFill>
                  <a:schemeClr val="tx1"/>
                </a:solidFill>
                <a:effectLst/>
                <a:latin typeface="Arial" charset="0"/>
              </a:rPr>
              <a:t>0D</a:t>
            </a:r>
            <a:r>
              <a:rPr lang="ja-JP" altLang="en-US" sz="2000" b="0">
                <a:solidFill>
                  <a:schemeClr val="tx1"/>
                </a:solidFill>
                <a:effectLst/>
                <a:latin typeface="Arial" charset="0"/>
              </a:rPr>
              <a:t>点</a:t>
            </a:r>
            <a:r>
              <a:rPr lang="en-US" altLang="ja-JP" sz="2000" b="0">
                <a:solidFill>
                  <a:schemeClr val="tx1"/>
                </a:solidFill>
                <a:effectLst/>
                <a:latin typeface="Arial" charset="0"/>
              </a:rPr>
              <a:t>(16</a:t>
            </a:r>
            <a:r>
              <a:rPr lang="ja-JP" altLang="en-US" sz="2000" b="0">
                <a:solidFill>
                  <a:schemeClr val="tx1"/>
                </a:solidFill>
                <a:effectLst/>
                <a:latin typeface="Arial" charset="0"/>
              </a:rPr>
              <a:t>区</a:t>
            </a:r>
            <a:r>
              <a:rPr lang="en-US" altLang="ja-JP" sz="2000" b="0">
                <a:solidFill>
                  <a:schemeClr val="tx1"/>
                </a:solidFill>
                <a:effectLst/>
                <a:latin typeface="Arial" charset="0"/>
              </a:rPr>
              <a:t>13</a:t>
            </a:r>
            <a:r>
              <a:rPr lang="ja-JP" altLang="en-US" sz="2000" b="0">
                <a:solidFill>
                  <a:schemeClr val="tx1"/>
                </a:solidFill>
                <a:effectLst/>
                <a:latin typeface="Arial" charset="0"/>
              </a:rPr>
              <a:t>点</a:t>
            </a:r>
            <a:r>
              <a:rPr lang="en-US" altLang="ja-JP" sz="2000" b="0">
                <a:solidFill>
                  <a:schemeClr val="tx1"/>
                </a:solidFill>
                <a:effectLst/>
                <a:latin typeface="Arial" charset="0"/>
              </a:rPr>
              <a:t>)</a:t>
            </a:r>
            <a:br>
              <a:rPr lang="en-US" altLang="ja-JP" sz="2000" b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ja-JP" altLang="en-US" sz="2000" b="0">
                <a:solidFill>
                  <a:schemeClr val="tx1"/>
                </a:solidFill>
                <a:effectLst/>
                <a:latin typeface="Arial" charset="0"/>
              </a:rPr>
              <a:t>または</a:t>
            </a:r>
            <a:r>
              <a:rPr lang="en-US" altLang="ja-JP" sz="1800" b="0">
                <a:solidFill>
                  <a:schemeClr val="tx1"/>
                </a:solidFill>
                <a:effectLst/>
                <a:latin typeface="Times New Roman" charset="0"/>
              </a:rPr>
              <a:t>((10+20)×100)+(0D+10)</a:t>
            </a:r>
          </a:p>
          <a:p>
            <a:r>
              <a:rPr lang="en-US" altLang="ja-JP" sz="1800" b="0">
                <a:solidFill>
                  <a:schemeClr val="tx1"/>
                </a:solidFill>
                <a:effectLst/>
                <a:latin typeface="Times New Roman" charset="0"/>
              </a:rPr>
              <a:t>	=301D (12317)</a:t>
            </a:r>
          </a:p>
        </p:txBody>
      </p:sp>
      <p:sp>
        <p:nvSpPr>
          <p:cNvPr id="153611" name="Oval 11"/>
          <p:cNvSpPr>
            <a:spLocks noChangeArrowheads="1"/>
          </p:cNvSpPr>
          <p:nvPr/>
        </p:nvSpPr>
        <p:spPr bwMode="auto">
          <a:xfrm>
            <a:off x="7856538" y="3052763"/>
            <a:ext cx="215900" cy="215900"/>
          </a:xfrm>
          <a:prstGeom prst="ellipse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153612" name="AutoShape 12"/>
          <p:cNvCxnSpPr>
            <a:cxnSpLocks noChangeShapeType="1"/>
            <a:stCxn id="153611" idx="3"/>
          </p:cNvCxnSpPr>
          <p:nvPr/>
        </p:nvCxnSpPr>
        <p:spPr bwMode="auto">
          <a:xfrm flipH="1">
            <a:off x="6048375" y="3251200"/>
            <a:ext cx="1839913" cy="1250950"/>
          </a:xfrm>
          <a:prstGeom prst="straightConnector1">
            <a:avLst/>
          </a:prstGeom>
          <a:noFill/>
          <a:ln w="28575" cap="rnd">
            <a:solidFill>
              <a:srgbClr val="FF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pic>
        <p:nvPicPr>
          <p:cNvPr id="153613" name="Picture 13" descr="hatten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27000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14" name="Picture 14" descr="haifufuka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477000"/>
            <a:ext cx="863600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38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/>
              <a:t>&lt; </a:t>
            </a:r>
            <a:fld id="{25282765-78B7-1C45-89FE-4CA781A8E0C2}" type="slidenum">
              <a:rPr lang="en-US" altLang="ja-JP"/>
              <a:pPr/>
              <a:t>8</a:t>
            </a:fld>
            <a:r>
              <a:rPr lang="en-US" altLang="ja-JP"/>
              <a:t> &gt;</a:t>
            </a:r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日本語の符号化</a:t>
            </a:r>
            <a:r>
              <a:rPr lang="en-US" altLang="ja-JP"/>
              <a:t>: JIS</a:t>
            </a:r>
            <a:r>
              <a:rPr lang="ja-JP" altLang="en-US"/>
              <a:t>方式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8153400" cy="3916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000"/>
              <a:t>日本語と英語を切り替えながら</a:t>
            </a:r>
            <a:r>
              <a:rPr lang="en-US" altLang="ja-JP" sz="2000"/>
              <a:t>7</a:t>
            </a:r>
            <a:r>
              <a:rPr lang="ja-JP" altLang="en-US" sz="2000"/>
              <a:t>ビット単位で符号化</a:t>
            </a:r>
            <a:endParaRPr lang="en-US" altLang="ja-JP" sz="2000"/>
          </a:p>
          <a:p>
            <a:pPr lvl="1">
              <a:lnSpc>
                <a:spcPct val="80000"/>
              </a:lnSpc>
            </a:pPr>
            <a:r>
              <a:rPr lang="ja-JP" altLang="en-US" sz="2100"/>
              <a:t>英語は</a:t>
            </a:r>
            <a:r>
              <a:rPr lang="en-US" altLang="ja-JP" sz="2100"/>
              <a:t>ASCII</a:t>
            </a:r>
            <a:r>
              <a:rPr lang="ja-JP" altLang="en-US" sz="2100"/>
              <a:t>符号化そのまま</a:t>
            </a:r>
            <a:endParaRPr lang="en-US" altLang="ja-JP" sz="2100"/>
          </a:p>
          <a:p>
            <a:pPr lvl="1">
              <a:lnSpc>
                <a:spcPct val="80000"/>
              </a:lnSpc>
            </a:pPr>
            <a:r>
              <a:rPr lang="ja-JP" altLang="en-US" sz="2100"/>
              <a:t>日本語は区</a:t>
            </a:r>
            <a:r>
              <a:rPr lang="en-US" altLang="ja-JP" sz="2100"/>
              <a:t>+20, </a:t>
            </a:r>
            <a:r>
              <a:rPr lang="ja-JP" altLang="en-US" sz="2100"/>
              <a:t>点</a:t>
            </a:r>
            <a:r>
              <a:rPr lang="en-US" altLang="ja-JP" sz="2100"/>
              <a:t>+20</a:t>
            </a:r>
            <a:r>
              <a:rPr lang="ja-JP" altLang="en-US" sz="2100"/>
              <a:t>の</a:t>
            </a:r>
            <a:r>
              <a:rPr lang="en-US" altLang="ja-JP" sz="2100"/>
              <a:t>2</a:t>
            </a:r>
            <a:r>
              <a:rPr lang="ja-JP" altLang="en-US" sz="2100"/>
              <a:t>つの</a:t>
            </a:r>
            <a:r>
              <a:rPr lang="en-US" altLang="ja-JP" sz="2100"/>
              <a:t>7</a:t>
            </a:r>
            <a:r>
              <a:rPr lang="ja-JP" altLang="en-US" sz="2100"/>
              <a:t>ビットコード</a:t>
            </a:r>
            <a:endParaRPr lang="en-US" altLang="ja-JP" sz="2100"/>
          </a:p>
          <a:p>
            <a:pPr lvl="1">
              <a:lnSpc>
                <a:spcPct val="80000"/>
              </a:lnSpc>
            </a:pPr>
            <a:r>
              <a:rPr lang="en-US" altLang="ja-JP" sz="2100"/>
              <a:t>1B, 24, 42 </a:t>
            </a:r>
            <a:r>
              <a:rPr lang="ja-JP" altLang="en-US" sz="2100"/>
              <a:t>というコードの後は日本語</a:t>
            </a:r>
            <a:endParaRPr lang="en-US" altLang="ja-JP" sz="2100"/>
          </a:p>
          <a:p>
            <a:pPr lvl="1">
              <a:lnSpc>
                <a:spcPct val="80000"/>
              </a:lnSpc>
            </a:pPr>
            <a:r>
              <a:rPr lang="en-US" altLang="ja-JP" sz="2100"/>
              <a:t>1B, 28, 42 </a:t>
            </a:r>
            <a:r>
              <a:rPr lang="ja-JP" altLang="en-US" sz="2100"/>
              <a:t>というコードの後は</a:t>
            </a:r>
            <a:r>
              <a:rPr lang="en-US" altLang="ja-JP" sz="2100"/>
              <a:t>ASCII</a:t>
            </a:r>
            <a:r>
              <a:rPr lang="ja-JP" altLang="en-US" sz="2100"/>
              <a:t>符号化に戻る</a:t>
            </a:r>
            <a:endParaRPr lang="en-US" altLang="ja-JP" sz="2100"/>
          </a:p>
          <a:p>
            <a:pPr>
              <a:lnSpc>
                <a:spcPct val="80000"/>
              </a:lnSpc>
            </a:pPr>
            <a:r>
              <a:rPr lang="ja-JP" altLang="en-US" sz="2000"/>
              <a:t>特徴</a:t>
            </a:r>
            <a:endParaRPr lang="en-US" altLang="ja-JP" sz="2000"/>
          </a:p>
          <a:p>
            <a:pPr lvl="1">
              <a:lnSpc>
                <a:spcPct val="80000"/>
              </a:lnSpc>
            </a:pPr>
            <a:r>
              <a:rPr lang="en-US" altLang="ja-JP" sz="2100"/>
              <a:t>ASCII</a:t>
            </a:r>
            <a:r>
              <a:rPr lang="ja-JP" altLang="en-US" sz="2100"/>
              <a:t>文字と同じ範囲しか使わない</a:t>
            </a:r>
            <a:r>
              <a:rPr lang="en-US" altLang="ja-JP" sz="2100"/>
              <a:t/>
            </a:r>
            <a:br>
              <a:rPr lang="en-US" altLang="ja-JP" sz="2100"/>
            </a:br>
            <a:r>
              <a:rPr lang="en-US" altLang="ja-JP" sz="2100"/>
              <a:t>→ASCII</a:t>
            </a:r>
            <a:r>
              <a:rPr lang="ja-JP" altLang="en-US" sz="2100"/>
              <a:t>文字を仮定して作られたシステムでそのまま使える</a:t>
            </a:r>
            <a:endParaRPr lang="en-US" altLang="ja-JP" sz="2100"/>
          </a:p>
          <a:p>
            <a:pPr lvl="1">
              <a:lnSpc>
                <a:spcPct val="80000"/>
              </a:lnSpc>
            </a:pPr>
            <a:r>
              <a:rPr lang="ja-JP" altLang="en-US" sz="2100"/>
              <a:t>多国語を混在させることが可能</a:t>
            </a:r>
            <a:r>
              <a:rPr lang="en-US" altLang="ja-JP" sz="2100"/>
              <a:t>←</a:t>
            </a:r>
            <a:r>
              <a:rPr lang="ja-JP" altLang="en-US" sz="2100"/>
              <a:t>切替コードを使うため</a:t>
            </a:r>
            <a:endParaRPr lang="en-US" altLang="ja-JP" sz="2100"/>
          </a:p>
          <a:p>
            <a:pPr lvl="1">
              <a:lnSpc>
                <a:spcPct val="80000"/>
              </a:lnSpc>
            </a:pPr>
            <a:r>
              <a:rPr lang="ja-JP" altLang="en-US" sz="2100"/>
              <a:t>前から順に見てゆかないと分からない</a:t>
            </a:r>
            <a:endParaRPr lang="en-US" altLang="ja-JP" sz="2100"/>
          </a:p>
          <a:p>
            <a:pPr lvl="1">
              <a:lnSpc>
                <a:spcPct val="80000"/>
              </a:lnSpc>
            </a:pPr>
            <a:endParaRPr lang="ja-JP" altLang="en-US" sz="2100"/>
          </a:p>
        </p:txBody>
      </p:sp>
      <p:graphicFrame>
        <p:nvGraphicFramePr>
          <p:cNvPr id="154628" name="Object 4"/>
          <p:cNvGraphicFramePr>
            <a:graphicFrameLocks noChangeAspect="1"/>
          </p:cNvGraphicFramePr>
          <p:nvPr/>
        </p:nvGraphicFramePr>
        <p:xfrm>
          <a:off x="1116013" y="5603875"/>
          <a:ext cx="7658100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" name="ワークシート" r:id="rId4" imgW="7581900" imgH="981075" progId="Excel.Sheet.8">
                  <p:embed/>
                </p:oleObj>
              </mc:Choice>
              <mc:Fallback>
                <p:oleObj name="ワークシート" r:id="rId4" imgW="7581900" imgH="9810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603875"/>
                        <a:ext cx="7658100" cy="993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4629" name="Picture 5" descr="hatt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27000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4630" name="Picture 6" descr="haifufuk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477000"/>
            <a:ext cx="863600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7416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altLang="ja-JP"/>
              <a:t>&lt; </a:t>
            </a:r>
            <a:fld id="{21170357-F22E-C440-A0F1-5CB79B2CD5F2}" type="slidenum">
              <a:rPr lang="en-US" altLang="ja-JP"/>
              <a:pPr/>
              <a:t>9</a:t>
            </a:fld>
            <a:r>
              <a:rPr lang="en-US" altLang="ja-JP"/>
              <a:t> &gt;</a:t>
            </a:r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日本語の符号化</a:t>
            </a:r>
            <a:r>
              <a:rPr lang="en-US" altLang="ja-JP"/>
              <a:t>: EUC</a:t>
            </a:r>
            <a:r>
              <a:rPr lang="ja-JP" altLang="en-US"/>
              <a:t>方式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3916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000"/>
              <a:t>日本語と英語のコードが重ならないように</a:t>
            </a:r>
            <a:r>
              <a:rPr lang="en-US" altLang="ja-JP" sz="2000"/>
              <a:t>8</a:t>
            </a:r>
            <a:r>
              <a:rPr lang="ja-JP" altLang="en-US" sz="2000"/>
              <a:t>ビット単位で符号化</a:t>
            </a:r>
            <a:endParaRPr lang="en-US" altLang="ja-JP" sz="2000"/>
          </a:p>
          <a:p>
            <a:pPr lvl="1">
              <a:lnSpc>
                <a:spcPct val="80000"/>
              </a:lnSpc>
            </a:pPr>
            <a:r>
              <a:rPr lang="ja-JP" altLang="en-US" sz="2100"/>
              <a:t>英語は</a:t>
            </a:r>
            <a:r>
              <a:rPr lang="en-US" altLang="ja-JP" sz="2100"/>
              <a:t>ASCII</a:t>
            </a:r>
            <a:r>
              <a:rPr lang="ja-JP" altLang="en-US" sz="2100"/>
              <a:t>符号化そのまま</a:t>
            </a:r>
            <a:endParaRPr lang="en-US" altLang="ja-JP" sz="2100"/>
          </a:p>
          <a:p>
            <a:pPr lvl="1">
              <a:lnSpc>
                <a:spcPct val="80000"/>
              </a:lnSpc>
            </a:pPr>
            <a:r>
              <a:rPr lang="ja-JP" altLang="en-US" sz="2100"/>
              <a:t>日本語は、区</a:t>
            </a:r>
            <a:r>
              <a:rPr lang="en-US" altLang="ja-JP" sz="2100"/>
              <a:t>+90, </a:t>
            </a:r>
            <a:r>
              <a:rPr lang="ja-JP" altLang="en-US" sz="2100"/>
              <a:t>点</a:t>
            </a:r>
            <a:r>
              <a:rPr lang="en-US" altLang="ja-JP" sz="2100"/>
              <a:t>+90 (16</a:t>
            </a:r>
            <a:r>
              <a:rPr lang="ja-JP" altLang="en-US" sz="2100"/>
              <a:t>進数</a:t>
            </a:r>
            <a:r>
              <a:rPr lang="en-US" altLang="ja-JP" sz="2100"/>
              <a:t>)</a:t>
            </a:r>
            <a:r>
              <a:rPr lang="ja-JP" altLang="en-US" sz="2100"/>
              <a:t>を</a:t>
            </a:r>
            <a:r>
              <a:rPr lang="en-US" altLang="ja-JP" sz="2100"/>
              <a:t>8</a:t>
            </a:r>
            <a:r>
              <a:rPr lang="ja-JP" altLang="en-US" sz="2100"/>
              <a:t>ビット</a:t>
            </a:r>
            <a:r>
              <a:rPr lang="en-US" altLang="ja-JP" sz="2100"/>
              <a:t>2</a:t>
            </a:r>
            <a:r>
              <a:rPr lang="ja-JP" altLang="en-US" sz="2100"/>
              <a:t>つの並びで表現</a:t>
            </a:r>
            <a:endParaRPr lang="en-US" altLang="ja-JP" sz="2100"/>
          </a:p>
          <a:p>
            <a:pPr>
              <a:lnSpc>
                <a:spcPct val="80000"/>
              </a:lnSpc>
            </a:pPr>
            <a:r>
              <a:rPr lang="ja-JP" altLang="en-US" sz="2000"/>
              <a:t>特徴</a:t>
            </a:r>
            <a:endParaRPr lang="en-US" altLang="ja-JP" sz="2000"/>
          </a:p>
          <a:p>
            <a:pPr lvl="1">
              <a:lnSpc>
                <a:spcPct val="80000"/>
              </a:lnSpc>
            </a:pPr>
            <a:r>
              <a:rPr lang="ja-JP" altLang="en-US" sz="2100"/>
              <a:t>日本語と英語、のような</a:t>
            </a:r>
            <a:r>
              <a:rPr lang="en-US" altLang="ja-JP" sz="2100"/>
              <a:t>2</a:t>
            </a:r>
            <a:r>
              <a:rPr lang="ja-JP" altLang="en-US" sz="2100"/>
              <a:t>ヶ国語のみ可能</a:t>
            </a:r>
            <a:r>
              <a:rPr lang="en-US" altLang="ja-JP" sz="2100"/>
              <a:t> (EUC</a:t>
            </a:r>
            <a:r>
              <a:rPr lang="ja-JP" altLang="en-US" sz="2100"/>
              <a:t>韓国語</a:t>
            </a:r>
            <a:r>
              <a:rPr lang="en-US" altLang="ja-JP" sz="2100"/>
              <a:t>, EUC</a:t>
            </a:r>
            <a:r>
              <a:rPr lang="ja-JP" altLang="en-US" sz="2100"/>
              <a:t>中国語もあるが、混在はできない</a:t>
            </a:r>
            <a:r>
              <a:rPr lang="en-US" altLang="ja-JP" sz="2100"/>
              <a:t>)</a:t>
            </a:r>
          </a:p>
          <a:p>
            <a:pPr lvl="1">
              <a:lnSpc>
                <a:spcPct val="80000"/>
              </a:lnSpc>
            </a:pPr>
            <a:r>
              <a:rPr lang="ja-JP" altLang="en-US" sz="2100"/>
              <a:t>どの</a:t>
            </a:r>
            <a:r>
              <a:rPr lang="en-US" altLang="ja-JP" sz="2100"/>
              <a:t>1</a:t>
            </a:r>
            <a:r>
              <a:rPr lang="ja-JP" altLang="en-US" sz="2100"/>
              <a:t>バイトを見ても、英語か日本語かの区別ができる</a:t>
            </a:r>
            <a:r>
              <a:rPr lang="en-US" altLang="ja-JP" sz="2100"/>
              <a:t>→</a:t>
            </a:r>
            <a:r>
              <a:rPr lang="ja-JP" altLang="en-US" sz="2100"/>
              <a:t>処理が簡単</a:t>
            </a:r>
            <a:endParaRPr lang="en-US" altLang="ja-JP" sz="2100"/>
          </a:p>
          <a:p>
            <a:pPr lvl="1">
              <a:lnSpc>
                <a:spcPct val="80000"/>
              </a:lnSpc>
            </a:pPr>
            <a:r>
              <a:rPr lang="ja-JP" altLang="en-US" sz="2100"/>
              <a:t>切替がないので表現が短い</a:t>
            </a:r>
          </a:p>
        </p:txBody>
      </p:sp>
      <p:graphicFrame>
        <p:nvGraphicFramePr>
          <p:cNvPr id="155652" name="Object 4"/>
          <p:cNvGraphicFramePr>
            <a:graphicFrameLocks noChangeAspect="1"/>
          </p:cNvGraphicFramePr>
          <p:nvPr/>
        </p:nvGraphicFramePr>
        <p:xfrm>
          <a:off x="1116013" y="5613400"/>
          <a:ext cx="4581525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09" name="ワークシート" r:id="rId4" imgW="4552950" imgH="981075" progId="Excel.Sheet.8">
                  <p:embed/>
                </p:oleObj>
              </mc:Choice>
              <mc:Fallback>
                <p:oleObj name="ワークシート" r:id="rId4" imgW="4552950" imgH="98107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613400"/>
                        <a:ext cx="4581525" cy="984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5653" name="Picture 5" descr="hatten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0" y="127000"/>
            <a:ext cx="254000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654" name="Picture 6" descr="haifufuk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" y="6477000"/>
            <a:ext cx="863600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7638365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1136</Words>
  <Application>Microsoft Macintosh PowerPoint</Application>
  <PresentationFormat>画面に合わせる (4:3)</PresentationFormat>
  <Paragraphs>144</Paragraphs>
  <Slides>12</Slides>
  <Notes>12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12</vt:i4>
      </vt:variant>
    </vt:vector>
  </HeadingPairs>
  <TitlesOfParts>
    <vt:vector size="15" baseType="lpstr">
      <vt:lpstr>ホワイト</vt:lpstr>
      <vt:lpstr>Microsoft Excel 97 - 2004 ワークシート</vt:lpstr>
      <vt:lpstr>Microsoft Excel ワークシート</vt:lpstr>
      <vt:lpstr>日本語文字コード</vt:lpstr>
      <vt:lpstr>情報表現の歴史</vt:lpstr>
      <vt:lpstr>文字の符号化: 歴史</vt:lpstr>
      <vt:lpstr>文字の符号化の問題</vt:lpstr>
      <vt:lpstr>文字の符号化: ASCII</vt:lpstr>
      <vt:lpstr>文字符号化の整理</vt:lpstr>
      <vt:lpstr>日本語の文字コードと符号化</vt:lpstr>
      <vt:lpstr>日本語の符号化: JIS方式</vt:lpstr>
      <vt:lpstr>日本語の符号化: EUC方式</vt:lpstr>
      <vt:lpstr>日本語の符号化: シフトJIS方式</vt:lpstr>
      <vt:lpstr>多国語の符号化方式: Unicode</vt:lpstr>
      <vt:lpstr>符号化にまつわる問題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日本語文字コード</dc:title>
  <dc:creator>cai</dc:creator>
  <cp:lastModifiedBy>cai</cp:lastModifiedBy>
  <cp:revision>1</cp:revision>
  <dcterms:created xsi:type="dcterms:W3CDTF">2016-05-27T03:28:51Z</dcterms:created>
  <dcterms:modified xsi:type="dcterms:W3CDTF">2016-05-27T03:29:46Z</dcterms:modified>
</cp:coreProperties>
</file>