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62" r:id="rId3"/>
    <p:sldId id="263" r:id="rId4"/>
    <p:sldId id="264" r:id="rId5"/>
    <p:sldId id="265" r:id="rId6"/>
    <p:sldId id="267" r:id="rId7"/>
    <p:sldId id="268" r:id="rId8"/>
    <p:sldId id="269" r:id="rId9"/>
    <p:sldId id="270" r:id="rId10"/>
    <p:sldId id="271" r:id="rId11"/>
    <p:sldId id="272" r:id="rId1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48"/>
  </p:normalViewPr>
  <p:slideViewPr>
    <p:cSldViewPr snapToGrid="0" snapToObjects="1">
      <p:cViewPr varScale="1">
        <p:scale>
          <a:sx n="58" d="100"/>
          <a:sy n="58" d="100"/>
        </p:scale>
        <p:origin x="1016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2" name="Shape 15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&amp; サブ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タイトルテキスト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0" algn="ctr">
              <a:spcBef>
                <a:spcPts val="0"/>
              </a:spcBef>
              <a:buSzTx/>
              <a:buNone/>
              <a:defRPr sz="4400"/>
            </a:lvl2pPr>
            <a:lvl3pPr marL="0" indent="0" algn="ctr">
              <a:spcBef>
                <a:spcPts val="0"/>
              </a:spcBef>
              <a:buSzTx/>
              <a:buNone/>
              <a:defRPr sz="4400"/>
            </a:lvl3pPr>
            <a:lvl4pPr marL="0" indent="0" algn="ctr">
              <a:spcBef>
                <a:spcPts val="0"/>
              </a:spcBef>
              <a:buSzTx/>
              <a:buNone/>
              <a:defRPr sz="4400"/>
            </a:lvl4pPr>
            <a:lvl5pPr marL="0" indent="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 5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写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/>
        </p:nvSpPr>
        <p:spPr>
          <a:xfrm>
            <a:off x="17457222" y="13271500"/>
            <a:ext cx="3878775" cy="4241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91437" tIns="91437" rIns="91437" bIns="91437">
            <a:spAutoFit/>
          </a:bodyPr>
          <a:lstStyle>
            <a:lvl1pPr algn="r" defTabSz="1828800">
              <a:defRPr sz="1600">
                <a:solidFill>
                  <a:srgbClr val="B2B2B2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Copyright © the University of Tokyo</a:t>
            </a:r>
          </a:p>
        </p:txBody>
      </p:sp>
      <p:sp>
        <p:nvSpPr>
          <p:cNvPr id="118" name="Shape 118"/>
          <p:cNvSpPr>
            <a:spLocks noGrp="1"/>
          </p:cNvSpPr>
          <p:nvPr>
            <p:ph type="sldNum" sz="quarter" idx="2"/>
          </p:nvPr>
        </p:nvSpPr>
        <p:spPr>
          <a:xfrm>
            <a:off x="16154400" y="12362041"/>
            <a:ext cx="704122" cy="701320"/>
          </a:xfrm>
          <a:prstGeom prst="rect">
            <a:avLst/>
          </a:prstGeom>
        </p:spPr>
        <p:txBody>
          <a:bodyPr lIns="91437" tIns="91437" rIns="91437" bIns="91437" anchor="ctr"/>
          <a:lstStyle>
            <a:lvl1pPr algn="l" defTabSz="1828800">
              <a:defRPr sz="3600">
                <a:solidFill>
                  <a:srgbClr val="65681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/>
        </p:nvSpPr>
        <p:spPr>
          <a:xfrm>
            <a:off x="17457222" y="13208000"/>
            <a:ext cx="3878775" cy="4241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91437" tIns="91437" rIns="91437" bIns="91437">
            <a:spAutoFit/>
          </a:bodyPr>
          <a:lstStyle>
            <a:lvl1pPr algn="r" defTabSz="1828800">
              <a:defRPr sz="1600">
                <a:solidFill>
                  <a:srgbClr val="B2B2B2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Copyright © the University of Tokyo</a:t>
            </a:r>
          </a:p>
        </p:txBody>
      </p:sp>
      <p:sp>
        <p:nvSpPr>
          <p:cNvPr id="126" name="Shape 126"/>
          <p:cNvSpPr>
            <a:spLocks noGrp="1"/>
          </p:cNvSpPr>
          <p:nvPr>
            <p:ph type="sldNum" sz="quarter" idx="2"/>
          </p:nvPr>
        </p:nvSpPr>
        <p:spPr>
          <a:xfrm>
            <a:off x="10287000" y="13084353"/>
            <a:ext cx="704122" cy="701319"/>
          </a:xfrm>
          <a:prstGeom prst="rect">
            <a:avLst/>
          </a:prstGeom>
        </p:spPr>
        <p:txBody>
          <a:bodyPr lIns="91437" tIns="91437" rIns="91437" bIns="91437" anchor="ctr"/>
          <a:lstStyle>
            <a:lvl1pPr algn="l" defTabSz="1828800">
              <a:defRPr sz="3600">
                <a:solidFill>
                  <a:srgbClr val="65681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/>
        </p:nvSpPr>
        <p:spPr>
          <a:xfrm>
            <a:off x="17917621" y="13208000"/>
            <a:ext cx="3418376" cy="398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91437" tIns="91437" rIns="91437" bIns="91437">
            <a:spAutoFit/>
          </a:bodyPr>
          <a:lstStyle>
            <a:lvl1pPr algn="r" defTabSz="1828800">
              <a:defRPr sz="1400">
                <a:solidFill>
                  <a:srgbClr val="B2B2B2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Copyright © the University of Tokyo</a:t>
            </a:r>
          </a:p>
        </p:txBody>
      </p:sp>
      <p:sp>
        <p:nvSpPr>
          <p:cNvPr id="134" name="Shape 134"/>
          <p:cNvSpPr>
            <a:spLocks noGrp="1"/>
          </p:cNvSpPr>
          <p:nvPr>
            <p:ph type="sldNum" sz="quarter" idx="2"/>
          </p:nvPr>
        </p:nvSpPr>
        <p:spPr>
          <a:xfrm>
            <a:off x="10287000" y="13010230"/>
            <a:ext cx="845385" cy="849565"/>
          </a:xfrm>
          <a:prstGeom prst="rect">
            <a:avLst/>
          </a:prstGeom>
        </p:spPr>
        <p:txBody>
          <a:bodyPr lIns="91437" tIns="91437" rIns="91437" bIns="91437" anchor="ctr"/>
          <a:lstStyle>
            <a:lvl1pPr algn="l" defTabSz="1828800">
              <a:defRPr sz="4600">
                <a:solidFill>
                  <a:srgbClr val="65681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/>
        </p:nvSpPr>
        <p:spPr>
          <a:xfrm rot="10800000" flipH="1">
            <a:off x="3043240" y="0"/>
            <a:ext cx="3964186" cy="51298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E6891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1828800">
              <a:defRPr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2" name="Shape 142"/>
          <p:cNvSpPr/>
          <p:nvPr/>
        </p:nvSpPr>
        <p:spPr>
          <a:xfrm rot="10800000" flipH="1">
            <a:off x="3048000" y="-1855"/>
            <a:ext cx="18288002" cy="2107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8274" y="0"/>
                </a:lnTo>
                <a:lnTo>
                  <a:pt x="21600" y="3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00DCFF">
              <a:alpha val="80000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1828800">
              <a:defRPr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3" name="Shape 143"/>
          <p:cNvSpPr>
            <a:spLocks noGrp="1"/>
          </p:cNvSpPr>
          <p:nvPr>
            <p:ph type="title"/>
          </p:nvPr>
        </p:nvSpPr>
        <p:spPr>
          <a:xfrm>
            <a:off x="3962400" y="549276"/>
            <a:ext cx="15286385" cy="2015628"/>
          </a:xfrm>
          <a:prstGeom prst="rect">
            <a:avLst/>
          </a:prstGeom>
        </p:spPr>
        <p:txBody>
          <a:bodyPr lIns="91437" tIns="91437" rIns="91437" bIns="91437"/>
          <a:lstStyle>
            <a:lvl1pPr algn="l" defTabSz="1828800">
              <a:defRPr sz="8000" b="1"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r>
              <a:t>タイトルテキスト</a:t>
            </a:r>
          </a:p>
        </p:txBody>
      </p:sp>
      <p:sp>
        <p:nvSpPr>
          <p:cNvPr id="144" name="Shape 144"/>
          <p:cNvSpPr>
            <a:spLocks noGrp="1"/>
          </p:cNvSpPr>
          <p:nvPr>
            <p:ph type="body" idx="1"/>
          </p:nvPr>
        </p:nvSpPr>
        <p:spPr>
          <a:xfrm>
            <a:off x="3962400" y="3200400"/>
            <a:ext cx="16459200" cy="9051926"/>
          </a:xfrm>
          <a:prstGeom prst="rect">
            <a:avLst/>
          </a:prstGeom>
        </p:spPr>
        <p:txBody>
          <a:bodyPr lIns="91437" tIns="91437" rIns="91437" bIns="91437" anchor="t"/>
          <a:lstStyle>
            <a:lvl1pPr marL="685800" indent="-685800" defTabSz="1828800">
              <a:spcBef>
                <a:spcPts val="1500"/>
              </a:spcBef>
              <a:buSzPct val="80000"/>
              <a:buFont typeface="Wingdings"/>
              <a:buChar char="●"/>
              <a:defRPr sz="6400">
                <a:latin typeface="メイリオ"/>
                <a:ea typeface="メイリオ"/>
                <a:cs typeface="メイリオ"/>
                <a:sym typeface="メイリオ"/>
              </a:defRPr>
            </a:lvl1pPr>
            <a:lvl2pPr marL="1028700" indent="-571500" defTabSz="1828800">
              <a:spcBef>
                <a:spcPts val="1500"/>
              </a:spcBef>
              <a:buSzPct val="80000"/>
              <a:buFont typeface="Wingdings"/>
              <a:buChar char="◆"/>
              <a:defRPr sz="6400">
                <a:latin typeface="メイリオ"/>
                <a:ea typeface="メイリオ"/>
                <a:cs typeface="メイリオ"/>
                <a:sym typeface="メイリオ"/>
              </a:defRPr>
            </a:lvl2pPr>
            <a:lvl3pPr marL="1371600" indent="-457200" defTabSz="1828800">
              <a:spcBef>
                <a:spcPts val="1500"/>
              </a:spcBef>
              <a:buSzPct val="80000"/>
              <a:buFont typeface="Wingdings"/>
              <a:buChar char="■"/>
              <a:defRPr sz="6400">
                <a:latin typeface="メイリオ"/>
                <a:ea typeface="メイリオ"/>
                <a:cs typeface="メイリオ"/>
                <a:sym typeface="メイリオ"/>
              </a:defRPr>
            </a:lvl3pPr>
            <a:lvl4pPr marL="1828800" indent="-457200" defTabSz="1828800">
              <a:spcBef>
                <a:spcPts val="1500"/>
              </a:spcBef>
              <a:buSzPct val="80000"/>
              <a:buFont typeface="Wingdings"/>
              <a:buChar char="p"/>
              <a:defRPr sz="6400">
                <a:latin typeface="メイリオ"/>
                <a:ea typeface="メイリオ"/>
                <a:cs typeface="メイリオ"/>
                <a:sym typeface="メイリオ"/>
              </a:defRPr>
            </a:lvl4pPr>
            <a:lvl5pPr marL="2286000" indent="-457200" defTabSz="1828800">
              <a:spcBef>
                <a:spcPts val="1500"/>
              </a:spcBef>
              <a:buSzPct val="100000"/>
              <a:buFont typeface="Wingdings"/>
              <a:buChar char="»"/>
              <a:defRPr sz="6400">
                <a:latin typeface="メイリオ"/>
                <a:ea typeface="メイリオ"/>
                <a:cs typeface="メイリオ"/>
                <a:sym typeface="メイリオ"/>
              </a:defRPr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 5</a:t>
            </a:r>
          </a:p>
        </p:txBody>
      </p:sp>
      <p:sp>
        <p:nvSpPr>
          <p:cNvPr id="145" name="Shape 145"/>
          <p:cNvSpPr>
            <a:spLocks noGrp="1"/>
          </p:cNvSpPr>
          <p:nvPr>
            <p:ph type="sldNum" sz="quarter" idx="2"/>
          </p:nvPr>
        </p:nvSpPr>
        <p:spPr>
          <a:xfrm>
            <a:off x="20523381" y="78238"/>
            <a:ext cx="826608" cy="944877"/>
          </a:xfrm>
          <a:prstGeom prst="rect">
            <a:avLst/>
          </a:prstGeom>
        </p:spPr>
        <p:txBody>
          <a:bodyPr lIns="91437" tIns="91437" rIns="91437" bIns="91437" anchor="ctr"/>
          <a:lstStyle>
            <a:lvl1pPr algn="r" defTabSz="1828800">
              <a:defRPr sz="4000"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横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3125966" y="673100"/>
            <a:ext cx="18135605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635000" y="94488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タイトルテキスト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635000" y="115189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0" algn="ctr">
              <a:spcBef>
                <a:spcPts val="0"/>
              </a:spcBef>
              <a:buSzTx/>
              <a:buNone/>
              <a:defRPr sz="4400"/>
            </a:lvl2pPr>
            <a:lvl3pPr marL="0" indent="0" algn="ctr">
              <a:spcBef>
                <a:spcPts val="0"/>
              </a:spcBef>
              <a:buSzTx/>
              <a:buNone/>
              <a:defRPr sz="4400"/>
            </a:lvl3pPr>
            <a:lvl4pPr marL="0" indent="0" algn="ctr">
              <a:spcBef>
                <a:spcPts val="0"/>
              </a:spcBef>
              <a:buSzTx/>
              <a:buNone/>
              <a:defRPr sz="4400"/>
            </a:lvl4pPr>
            <a:lvl5pPr marL="0" indent="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 5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（中央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縦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13165979" y="1104900"/>
            <a:ext cx="9525003" cy="11506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1651000" y="1104900"/>
            <a:ext cx="10223500" cy="56134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タイトルテキスト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1651000" y="6845300"/>
            <a:ext cx="10223500" cy="5765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0" algn="ctr">
              <a:spcBef>
                <a:spcPts val="0"/>
              </a:spcBef>
              <a:buSzTx/>
              <a:buNone/>
              <a:defRPr sz="4400"/>
            </a:lvl2pPr>
            <a:lvl3pPr marL="0" indent="0" algn="ctr">
              <a:spcBef>
                <a:spcPts val="0"/>
              </a:spcBef>
              <a:buSzTx/>
              <a:buNone/>
              <a:defRPr sz="4400"/>
            </a:lvl3pPr>
            <a:lvl4pPr marL="0" indent="0" algn="ctr">
              <a:spcBef>
                <a:spcPts val="0"/>
              </a:spcBef>
              <a:buSzTx/>
              <a:buNone/>
              <a:defRPr sz="4400"/>
            </a:lvl4pPr>
            <a:lvl5pPr marL="0" indent="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 &amp; 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 5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、箇条書き、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13169900" y="3238500"/>
            <a:ext cx="9525000" cy="9207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1689100" y="3238500"/>
            <a:ext cx="10007600" cy="92075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4500"/>
            </a:lvl1pPr>
            <a:lvl2pPr marL="1117600" indent="-558800">
              <a:spcBef>
                <a:spcPts val="4500"/>
              </a:spcBef>
              <a:defRPr sz="4500"/>
            </a:lvl2pPr>
            <a:lvl3pPr marL="1676400" indent="-558800">
              <a:spcBef>
                <a:spcPts val="4500"/>
              </a:spcBef>
              <a:defRPr sz="4500"/>
            </a:lvl3pPr>
            <a:lvl4pPr marL="2235200" indent="-558800">
              <a:spcBef>
                <a:spcPts val="4500"/>
              </a:spcBef>
              <a:defRPr sz="4500"/>
            </a:lvl4pPr>
            <a:lvl5pPr marL="2794000" indent="-558800">
              <a:spcBef>
                <a:spcPts val="4500"/>
              </a:spcBef>
              <a:defRPr sz="45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 5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47300"/>
          </a:xfrm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 5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3 点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15760700" y="7048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15760700" y="1130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idx="15"/>
          </p:nvPr>
        </p:nvSpPr>
        <p:spPr>
          <a:xfrm>
            <a:off x="1206500" y="1130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引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"/>
          </p:nvPr>
        </p:nvSpPr>
        <p:spPr>
          <a:xfrm>
            <a:off x="2387600" y="8953500"/>
            <a:ext cx="19621500" cy="685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800"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1099037" indent="-464038" algn="ctr">
              <a:spcBef>
                <a:spcPts val="0"/>
              </a:spcBef>
              <a:defRPr sz="3800"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1734037" indent="-464037" algn="ctr">
              <a:spcBef>
                <a:spcPts val="0"/>
              </a:spcBef>
              <a:defRPr sz="3800"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2369037" indent="-464037" algn="ctr">
              <a:spcBef>
                <a:spcPts val="0"/>
              </a:spcBef>
              <a:defRPr sz="3800"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3004037" indent="-464037" algn="ctr">
              <a:spcBef>
                <a:spcPts val="0"/>
              </a:spcBef>
              <a:defRPr sz="3800"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 5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3"/>
          </p:nvPr>
        </p:nvSpPr>
        <p:spPr>
          <a:xfrm>
            <a:off x="2387600" y="6045200"/>
            <a:ext cx="19621500" cy="88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689100" y="9525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689100" y="3238500"/>
            <a:ext cx="21005800" cy="920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928246" y="13081000"/>
            <a:ext cx="514808" cy="4064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/>
        </p:nvSpPr>
        <p:spPr>
          <a:xfrm>
            <a:off x="21554439" y="12734925"/>
            <a:ext cx="2555808" cy="641350"/>
          </a:xfrm>
          <a:prstGeom prst="rect">
            <a:avLst/>
          </a:prstGeom>
          <a:solidFill>
            <a:srgbClr val="EC5C57"/>
          </a:solidFill>
          <a:ln w="635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7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r>
              <a:t>再配布不可</a:t>
            </a:r>
          </a:p>
        </p:txBody>
      </p:sp>
      <p:sp>
        <p:nvSpPr>
          <p:cNvPr id="155" name="Shape 155"/>
          <p:cNvSpPr/>
          <p:nvPr/>
        </p:nvSpPr>
        <p:spPr>
          <a:xfrm>
            <a:off x="1826541" y="5949043"/>
            <a:ext cx="21005801" cy="1513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12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  <a:r>
              <a:t>第</a:t>
            </a:r>
            <a:r>
              <a:rPr>
                <a:latin typeface="ヒラギノ角ゴ ProN W6"/>
                <a:ea typeface="ヒラギノ角ゴ ProN W6"/>
                <a:cs typeface="ヒラギノ角ゴ ProN W6"/>
                <a:sym typeface="ヒラギノ角ゴ ProN W6"/>
              </a:rPr>
              <a:t>2</a:t>
            </a:r>
            <a:r>
              <a:t>章 情報システム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9600"/>
            </a:lvl1pPr>
          </a:lstStyle>
          <a:p>
            <a:r>
              <a:t>チケット予約システム</a:t>
            </a:r>
          </a:p>
        </p:txBody>
      </p:sp>
      <p:sp>
        <p:nvSpPr>
          <p:cNvPr id="228" name="Shape 228"/>
          <p:cNvSpPr>
            <a:spLocks noGrp="1"/>
          </p:cNvSpPr>
          <p:nvPr>
            <p:ph type="body" sz="half" idx="1"/>
          </p:nvPr>
        </p:nvSpPr>
        <p:spPr>
          <a:xfrm>
            <a:off x="1689099" y="3238500"/>
            <a:ext cx="9302692" cy="10085614"/>
          </a:xfrm>
          <a:prstGeom prst="rect">
            <a:avLst/>
          </a:prstGeom>
        </p:spPr>
        <p:txBody>
          <a:bodyPr/>
          <a:lstStyle/>
          <a:p>
            <a:pPr marL="546100" indent="-546100" defTabSz="709930">
              <a:lnSpc>
                <a:spcPct val="80000"/>
              </a:lnSpc>
              <a:spcBef>
                <a:spcPts val="2000"/>
              </a:spcBef>
              <a:buFont typeface="Wingdings"/>
              <a:buChar char="➢"/>
              <a:defRPr sz="4128"/>
            </a:pPr>
            <a:r>
              <a:t>システムの持つ機能</a:t>
            </a:r>
          </a:p>
          <a:p>
            <a:pPr marL="1092200" lvl="1" indent="-546100" defTabSz="709930">
              <a:lnSpc>
                <a:spcPct val="80000"/>
              </a:lnSpc>
              <a:spcBef>
                <a:spcPts val="2000"/>
              </a:spcBef>
              <a:buFont typeface="Wingdings"/>
              <a:buChar char="➢"/>
              <a:defRPr sz="3096"/>
            </a:pPr>
            <a:r>
              <a:t>公演情報の管理/提供 ・チケットの予約決済 ・ その他会員管理など</a:t>
            </a:r>
            <a:endParaRPr sz="3354"/>
          </a:p>
          <a:p>
            <a:pPr marL="546100" indent="-546100" defTabSz="709930">
              <a:lnSpc>
                <a:spcPct val="80000"/>
              </a:lnSpc>
              <a:spcBef>
                <a:spcPts val="2000"/>
              </a:spcBef>
              <a:buFont typeface="Wingdings"/>
              <a:buChar char="➢"/>
              <a:defRPr sz="4128"/>
            </a:pPr>
            <a:r>
              <a:t>システムの構成</a:t>
            </a:r>
          </a:p>
          <a:p>
            <a:pPr marL="1092200" lvl="1" indent="-546100" defTabSz="709930">
              <a:lnSpc>
                <a:spcPct val="80000"/>
              </a:lnSpc>
              <a:spcBef>
                <a:spcPts val="2000"/>
              </a:spcBef>
              <a:buFont typeface="Wingdings"/>
              <a:buChar char="➢"/>
              <a:defRPr sz="3354"/>
            </a:pPr>
            <a:r>
              <a:t>クライアントサーバ型</a:t>
            </a:r>
            <a:endParaRPr sz="3698"/>
          </a:p>
          <a:p>
            <a:pPr marL="1092200" lvl="1" indent="-546100" defTabSz="709930">
              <a:lnSpc>
                <a:spcPct val="80000"/>
              </a:lnSpc>
              <a:spcBef>
                <a:spcPts val="2000"/>
              </a:spcBef>
              <a:buFont typeface="Wingdings"/>
              <a:buChar char="➢"/>
              <a:defRPr sz="3354"/>
            </a:pPr>
            <a:r>
              <a:t>防火壁（ファイアウォール）</a:t>
            </a:r>
            <a:endParaRPr sz="3698"/>
          </a:p>
          <a:p>
            <a:pPr marL="1638300" lvl="2" indent="-546100" defTabSz="709930">
              <a:lnSpc>
                <a:spcPct val="80000"/>
              </a:lnSpc>
              <a:spcBef>
                <a:spcPts val="2000"/>
              </a:spcBef>
              <a:buFont typeface="Wingdings"/>
              <a:buChar char="➢"/>
              <a:defRPr sz="3096"/>
            </a:pPr>
            <a:r>
              <a:t>不正アクセスの排除のため</a:t>
            </a:r>
            <a:endParaRPr sz="3354"/>
          </a:p>
          <a:p>
            <a:pPr marL="1092200" lvl="1" indent="-546100" defTabSz="709930">
              <a:lnSpc>
                <a:spcPct val="80000"/>
              </a:lnSpc>
              <a:spcBef>
                <a:spcPts val="2000"/>
              </a:spcBef>
              <a:buFont typeface="Wingdings"/>
              <a:buChar char="➢"/>
              <a:defRPr sz="3354"/>
            </a:pPr>
            <a:r>
              <a:t>利用者</a:t>
            </a:r>
            <a:r>
              <a:rPr sz="3182"/>
              <a:t> </a:t>
            </a:r>
            <a:endParaRPr sz="4128"/>
          </a:p>
          <a:p>
            <a:pPr marL="1638300" lvl="2" indent="-546100" defTabSz="709930">
              <a:lnSpc>
                <a:spcPct val="80000"/>
              </a:lnSpc>
              <a:spcBef>
                <a:spcPts val="2000"/>
              </a:spcBef>
              <a:buFont typeface="Wingdings"/>
              <a:buChar char="➢"/>
              <a:defRPr sz="3096"/>
            </a:pPr>
            <a:r>
              <a:t>ウェブブラウザ・スマホアプリ</a:t>
            </a:r>
            <a:endParaRPr sz="4128"/>
          </a:p>
          <a:p>
            <a:pPr marL="1092200" lvl="1" indent="-546100" defTabSz="709930">
              <a:lnSpc>
                <a:spcPct val="80000"/>
              </a:lnSpc>
              <a:spcBef>
                <a:spcPts val="2000"/>
              </a:spcBef>
              <a:buFont typeface="Wingdings"/>
              <a:buChar char="➢"/>
              <a:defRPr sz="3354"/>
            </a:pPr>
            <a:r>
              <a:t>サービス提供者側</a:t>
            </a:r>
            <a:endParaRPr sz="3698"/>
          </a:p>
          <a:p>
            <a:pPr marL="1638300" lvl="2" indent="-546100" defTabSz="709930">
              <a:lnSpc>
                <a:spcPct val="80000"/>
              </a:lnSpc>
              <a:spcBef>
                <a:spcPts val="2000"/>
              </a:spcBef>
              <a:buFont typeface="Wingdings"/>
              <a:buChar char="➢"/>
              <a:defRPr sz="3096"/>
            </a:pPr>
            <a:r>
              <a:t>要求を受け付けるWebサーバ</a:t>
            </a:r>
            <a:endParaRPr sz="4128"/>
          </a:p>
          <a:p>
            <a:pPr marL="1638300" lvl="2" indent="-546100" defTabSz="709930">
              <a:lnSpc>
                <a:spcPct val="80000"/>
              </a:lnSpc>
              <a:spcBef>
                <a:spcPts val="2000"/>
              </a:spcBef>
              <a:buFont typeface="Wingdings"/>
              <a:buChar char="➢"/>
              <a:defRPr sz="3096"/>
            </a:pPr>
            <a:r>
              <a:t>要求を処理するプログラム</a:t>
            </a:r>
            <a:endParaRPr sz="4128"/>
          </a:p>
          <a:p>
            <a:pPr marL="1638300" lvl="2" indent="-546100" defTabSz="709930">
              <a:lnSpc>
                <a:spcPct val="80000"/>
              </a:lnSpc>
              <a:spcBef>
                <a:spcPts val="2000"/>
              </a:spcBef>
              <a:buFont typeface="Wingdings"/>
              <a:buChar char="➢"/>
              <a:defRPr sz="3096"/>
            </a:pPr>
            <a:r>
              <a:t>情報を管理するデータベース</a:t>
            </a:r>
          </a:p>
        </p:txBody>
      </p:sp>
      <p:pic>
        <p:nvPicPr>
          <p:cNvPr id="229" name="image3.png" descr="clientServer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1790" y="3238500"/>
            <a:ext cx="12651983" cy="993563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B475B0-D8E3-9BC2-2F43-B5B3C199E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B66322E-2628-77AC-C65F-7A87FB5C3B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396779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9600"/>
            </a:pPr>
            <a:r>
              <a:t>2.1 情報システムとは</a:t>
            </a:r>
          </a:p>
        </p:txBody>
      </p:sp>
      <p:sp>
        <p:nvSpPr>
          <p:cNvPr id="183" name="Shape 183"/>
          <p:cNvSpPr>
            <a:spLocks noGrp="1"/>
          </p:cNvSpPr>
          <p:nvPr>
            <p:ph type="body" idx="1"/>
          </p:nvPr>
        </p:nvSpPr>
        <p:spPr>
          <a:xfrm>
            <a:off x="1689100" y="3238500"/>
            <a:ext cx="21005800" cy="9514114"/>
          </a:xfrm>
          <a:prstGeom prst="rect">
            <a:avLst/>
          </a:prstGeom>
        </p:spPr>
        <p:txBody>
          <a:bodyPr/>
          <a:lstStyle/>
          <a:p>
            <a:pPr marL="533400" indent="-533400" defTabSz="693419">
              <a:lnSpc>
                <a:spcPct val="80000"/>
              </a:lnSpc>
              <a:spcBef>
                <a:spcPts val="4900"/>
              </a:spcBef>
              <a:buFont typeface="Wingdings"/>
              <a:buChar char="➢"/>
              <a:defRPr sz="3024"/>
            </a:pPr>
            <a:endParaRPr/>
          </a:p>
          <a:p>
            <a:pPr marL="533400" indent="-533400" defTabSz="693419">
              <a:lnSpc>
                <a:spcPct val="80000"/>
              </a:lnSpc>
              <a:spcBef>
                <a:spcPts val="1500"/>
              </a:spcBef>
              <a:buFont typeface="Wingdings"/>
              <a:buChar char="➢"/>
              <a:defRPr sz="4452"/>
            </a:pPr>
            <a:r>
              <a:t>情報システムの定義</a:t>
            </a:r>
            <a:endParaRPr sz="6468"/>
          </a:p>
          <a:p>
            <a:pPr marL="1066800" lvl="1" indent="-533400" defTabSz="693419">
              <a:lnSpc>
                <a:spcPct val="96000"/>
              </a:lnSpc>
              <a:spcBef>
                <a:spcPts val="1500"/>
              </a:spcBef>
              <a:buFont typeface="Wingdings"/>
              <a:buChar char="➢"/>
              <a:defRPr sz="4032"/>
            </a:pPr>
            <a:r>
              <a:t>情報を処理し、蓄積する機器（コンピュータなど）</a:t>
            </a:r>
            <a:br/>
            <a:r>
              <a:t>+ 情報を伝達するネットワーク</a:t>
            </a:r>
            <a:br/>
            <a:r>
              <a:t>⇒ さまざまなサービスや機能を提供する</a:t>
            </a:r>
            <a:endParaRPr sz="3024"/>
          </a:p>
          <a:p>
            <a:pPr marL="533400" indent="-533400" defTabSz="693419">
              <a:lnSpc>
                <a:spcPct val="80000"/>
              </a:lnSpc>
              <a:spcBef>
                <a:spcPts val="2500"/>
              </a:spcBef>
              <a:buFont typeface="Wingdings"/>
              <a:buChar char="➢"/>
              <a:defRPr sz="4452"/>
            </a:pPr>
            <a:r>
              <a:t>ICT（情報通信技術）</a:t>
            </a:r>
            <a:r>
              <a:rPr sz="3696"/>
              <a:t>：Information and Communication Technology</a:t>
            </a:r>
            <a:endParaRPr sz="3024"/>
          </a:p>
          <a:p>
            <a:pPr marL="1066800" lvl="1" indent="-533400" defTabSz="693419">
              <a:lnSpc>
                <a:spcPct val="80000"/>
              </a:lnSpc>
              <a:spcBef>
                <a:spcPts val="1500"/>
              </a:spcBef>
              <a:buFont typeface="Wingdings"/>
              <a:buChar char="➢"/>
              <a:defRPr sz="4032"/>
            </a:pPr>
            <a:r>
              <a:t>情報ネットワークも社会インフラのひとつ</a:t>
            </a:r>
            <a:endParaRPr sz="5796"/>
          </a:p>
          <a:p>
            <a:pPr marL="533400" indent="-533400" defTabSz="693419">
              <a:lnSpc>
                <a:spcPct val="80000"/>
              </a:lnSpc>
              <a:spcBef>
                <a:spcPts val="2500"/>
              </a:spcBef>
              <a:buFont typeface="Wingdings"/>
              <a:buChar char="➢"/>
              <a:defRPr sz="3696"/>
            </a:pPr>
            <a:r>
              <a:t>例：</a:t>
            </a:r>
            <a:endParaRPr sz="5292"/>
          </a:p>
          <a:p>
            <a:pPr marL="1066800" lvl="1" indent="-533400" defTabSz="693419">
              <a:lnSpc>
                <a:spcPct val="80000"/>
              </a:lnSpc>
              <a:spcBef>
                <a:spcPts val="1500"/>
              </a:spcBef>
              <a:buFont typeface="Wingdings"/>
              <a:buChar char="➢"/>
              <a:defRPr sz="2940"/>
            </a:pPr>
            <a:r>
              <a:t>オンラインチケット予約システム</a:t>
            </a:r>
            <a:endParaRPr sz="3024"/>
          </a:p>
          <a:p>
            <a:pPr marL="1066800" lvl="1" indent="-533400" defTabSz="693419">
              <a:lnSpc>
                <a:spcPct val="80000"/>
              </a:lnSpc>
              <a:spcBef>
                <a:spcPts val="1500"/>
              </a:spcBef>
              <a:buFont typeface="Wingdings"/>
              <a:buChar char="➢"/>
              <a:defRPr sz="2940"/>
            </a:pPr>
            <a:r>
              <a:t>電子掲示板</a:t>
            </a:r>
            <a:endParaRPr sz="3024"/>
          </a:p>
          <a:p>
            <a:pPr marL="1066800" lvl="1" indent="-533400" defTabSz="693419">
              <a:lnSpc>
                <a:spcPct val="80000"/>
              </a:lnSpc>
              <a:spcBef>
                <a:spcPts val="1500"/>
              </a:spcBef>
              <a:buFont typeface="Wingdings"/>
              <a:buChar char="➢"/>
              <a:defRPr sz="2940"/>
            </a:pPr>
            <a:r>
              <a:t>金融取引システム（オンライン株取引システムなど）</a:t>
            </a:r>
            <a:endParaRPr sz="3024"/>
          </a:p>
          <a:p>
            <a:pPr marL="1066800" lvl="1" indent="-533400" defTabSz="693419">
              <a:lnSpc>
                <a:spcPct val="80000"/>
              </a:lnSpc>
              <a:spcBef>
                <a:spcPts val="1500"/>
              </a:spcBef>
              <a:buFont typeface="Wingdings"/>
              <a:buChar char="➢"/>
              <a:defRPr sz="2940"/>
            </a:pPr>
            <a:r>
              <a:t>POS (Point of Sales) システム</a:t>
            </a:r>
          </a:p>
        </p:txBody>
      </p:sp>
      <p:sp>
        <p:nvSpPr>
          <p:cNvPr id="184" name="Shape 184"/>
          <p:cNvSpPr/>
          <p:nvPr/>
        </p:nvSpPr>
        <p:spPr>
          <a:xfrm>
            <a:off x="2365375" y="271461"/>
            <a:ext cx="1384301" cy="736601"/>
          </a:xfrm>
          <a:prstGeom prst="rect">
            <a:avLst/>
          </a:prstGeom>
          <a:solidFill>
            <a:srgbClr val="F5D32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r>
              <a:t>発展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9600"/>
            </a:lvl1pPr>
          </a:lstStyle>
          <a:p>
            <a:r>
              <a:t>2.1.1 インフラとしてのICT</a:t>
            </a:r>
          </a:p>
        </p:txBody>
      </p:sp>
      <p:sp>
        <p:nvSpPr>
          <p:cNvPr id="187" name="Shape 18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2400"/>
              </a:spcBef>
              <a:buFont typeface="Wingdings"/>
              <a:buChar char="➢"/>
              <a:defRPr sz="6000"/>
            </a:pPr>
            <a:r>
              <a:t>全国や全世界を結ぶ情報ネットワーク＝インフラ</a:t>
            </a:r>
          </a:p>
          <a:p>
            <a:pPr lvl="1">
              <a:spcBef>
                <a:spcPts val="2400"/>
              </a:spcBef>
              <a:buFont typeface="Wingdings"/>
              <a:buChar char="➢"/>
              <a:defRPr sz="5400"/>
            </a:pPr>
            <a:r>
              <a:t>例：高速道路網　→　ETC（有料道路料金自動徴収）</a:t>
            </a:r>
          </a:p>
          <a:p>
            <a:pPr marL="0" lvl="3" indent="1905000">
              <a:spcBef>
                <a:spcPts val="2400"/>
              </a:spcBef>
              <a:buSzTx/>
              <a:buNone/>
              <a:defRPr sz="5400"/>
            </a:pPr>
            <a:r>
              <a:t>　　　　　　　　　渋滞・事故情報管理</a:t>
            </a:r>
          </a:p>
          <a:p>
            <a:pPr>
              <a:spcBef>
                <a:spcPts val="2400"/>
              </a:spcBef>
              <a:buFont typeface="Wingdings"/>
              <a:buChar char="➢"/>
              <a:defRPr sz="6000"/>
            </a:pPr>
            <a:r>
              <a:t>産業インフラの根幹にある情報システムや制御システム</a:t>
            </a:r>
          </a:p>
          <a:p>
            <a:pPr lvl="1">
              <a:spcBef>
                <a:spcPts val="2400"/>
              </a:spcBef>
              <a:buFont typeface="Wingdings"/>
              <a:buChar char="➢"/>
              <a:defRPr sz="5400"/>
            </a:pPr>
            <a:r>
              <a:t>例：自動車産業　→　生産ライン管理</a:t>
            </a:r>
          </a:p>
          <a:p>
            <a:pPr marL="0" lvl="1" indent="635000">
              <a:spcBef>
                <a:spcPts val="2400"/>
              </a:spcBef>
              <a:buSzTx/>
              <a:buNone/>
              <a:defRPr sz="5400"/>
            </a:pPr>
            <a:r>
              <a:t>　　　　　　　　　　　各自動車のECU（電子制御ユニット）</a:t>
            </a:r>
          </a:p>
        </p:txBody>
      </p:sp>
      <p:sp>
        <p:nvSpPr>
          <p:cNvPr id="188" name="Shape 188"/>
          <p:cNvSpPr/>
          <p:nvPr/>
        </p:nvSpPr>
        <p:spPr>
          <a:xfrm>
            <a:off x="2365375" y="271461"/>
            <a:ext cx="1384301" cy="736601"/>
          </a:xfrm>
          <a:prstGeom prst="rect">
            <a:avLst/>
          </a:prstGeom>
          <a:solidFill>
            <a:srgbClr val="F5D32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r>
              <a:t>発展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9600"/>
            </a:lvl1pPr>
          </a:lstStyle>
          <a:p>
            <a:r>
              <a:t>2.1.2 情報システムの性格</a:t>
            </a:r>
          </a:p>
        </p:txBody>
      </p:sp>
      <p:sp>
        <p:nvSpPr>
          <p:cNvPr id="191" name="Shape 19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84200" indent="-584200" defTabSz="759459">
              <a:spcBef>
                <a:spcPts val="5400"/>
              </a:spcBef>
              <a:buFont typeface="Wingdings"/>
              <a:buChar char="➢"/>
              <a:defRPr sz="5520"/>
            </a:pPr>
            <a:r>
              <a:t>狭義：いわゆるビジネス・アプリケーション</a:t>
            </a:r>
          </a:p>
          <a:p>
            <a:pPr marL="1168400" lvl="1" indent="-584200" defTabSz="759459">
              <a:spcBef>
                <a:spcPts val="2200"/>
              </a:spcBef>
              <a:buFont typeface="Wingdings"/>
              <a:buChar char="➢"/>
              <a:defRPr sz="4968"/>
            </a:pPr>
            <a:r>
              <a:t>企業，政府機関，サービス機関などが利用</a:t>
            </a:r>
          </a:p>
          <a:p>
            <a:pPr marL="1752600" lvl="2" indent="-584200" defTabSz="759459">
              <a:spcBef>
                <a:spcPts val="2200"/>
              </a:spcBef>
              <a:buFont typeface="Wingdings"/>
              <a:buChar char="➢"/>
              <a:defRPr sz="4416"/>
            </a:pPr>
            <a:r>
              <a:t>外部に情報サービスを提供する</a:t>
            </a:r>
          </a:p>
          <a:p>
            <a:pPr marL="1752600" lvl="2" indent="-584200" defTabSz="759459">
              <a:spcBef>
                <a:spcPts val="2200"/>
              </a:spcBef>
              <a:buFont typeface="Wingdings"/>
              <a:buChar char="➢"/>
              <a:defRPr sz="4416"/>
            </a:pPr>
            <a:r>
              <a:t>内部の情報管理，意思決定支援に用いる</a:t>
            </a:r>
          </a:p>
          <a:p>
            <a:pPr marL="584200" indent="-584200" defTabSz="759459">
              <a:spcBef>
                <a:spcPts val="3300"/>
              </a:spcBef>
              <a:buFont typeface="Wingdings"/>
              <a:buChar char="➢"/>
              <a:defRPr sz="5520"/>
            </a:pPr>
            <a:r>
              <a:t>広義の例</a:t>
            </a:r>
          </a:p>
          <a:p>
            <a:pPr marL="1168400" lvl="1" indent="-584200" defTabSz="759459">
              <a:spcBef>
                <a:spcPts val="2200"/>
              </a:spcBef>
              <a:buFont typeface="Wingdings"/>
              <a:buChar char="➢"/>
              <a:defRPr sz="4416"/>
            </a:pPr>
            <a:r>
              <a:t>計測や制御系のシステム（生産システム，航空管制，・・・）</a:t>
            </a:r>
          </a:p>
          <a:p>
            <a:pPr marL="1168400" lvl="1" indent="-584200" defTabSz="759459">
              <a:spcBef>
                <a:spcPts val="2200"/>
              </a:spcBef>
              <a:buFont typeface="Wingdings"/>
              <a:buChar char="➢"/>
              <a:defRPr sz="4416"/>
            </a:pPr>
            <a:r>
              <a:t>組込みシステム</a:t>
            </a:r>
          </a:p>
          <a:p>
            <a:pPr marL="1168400" lvl="1" indent="-584200" defTabSz="759459">
              <a:spcBef>
                <a:spcPts val="2200"/>
              </a:spcBef>
              <a:buFont typeface="Wingdings"/>
              <a:buChar char="➢"/>
              <a:defRPr sz="4416"/>
            </a:pPr>
            <a:r>
              <a:t>ゲーム機</a:t>
            </a:r>
          </a:p>
        </p:txBody>
      </p:sp>
      <p:sp>
        <p:nvSpPr>
          <p:cNvPr id="192" name="Shape 192"/>
          <p:cNvSpPr/>
          <p:nvPr/>
        </p:nvSpPr>
        <p:spPr>
          <a:xfrm>
            <a:off x="2365375" y="271461"/>
            <a:ext cx="1384301" cy="736601"/>
          </a:xfrm>
          <a:prstGeom prst="rect">
            <a:avLst/>
          </a:prstGeom>
          <a:solidFill>
            <a:srgbClr val="F5D32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r>
              <a:t>発展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9600"/>
            </a:lvl1pPr>
          </a:lstStyle>
          <a:p>
            <a:r>
              <a:t>2.1.2 情報システムの性格</a:t>
            </a:r>
          </a:p>
        </p:txBody>
      </p:sp>
      <p:sp>
        <p:nvSpPr>
          <p:cNvPr id="195" name="Shape 19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90550" indent="-590550" defTabSz="767715">
              <a:spcBef>
                <a:spcPts val="2200"/>
              </a:spcBef>
              <a:buFont typeface="Wingdings"/>
              <a:buChar char="➢"/>
              <a:defRPr sz="5580"/>
            </a:pPr>
            <a:r>
              <a:t>あまりに日常的で情報システムとして認識されない</a:t>
            </a:r>
          </a:p>
          <a:p>
            <a:pPr marL="590550" indent="-590550" defTabSz="767715">
              <a:spcBef>
                <a:spcPts val="2200"/>
              </a:spcBef>
              <a:buFont typeface="Wingdings"/>
              <a:buChar char="➢"/>
              <a:defRPr sz="5580"/>
            </a:pPr>
            <a:r>
              <a:t>スマートフォンアプリ・ウェブサービス</a:t>
            </a:r>
          </a:p>
          <a:p>
            <a:pPr marL="1181100" lvl="1" indent="-590550" defTabSz="767715">
              <a:spcBef>
                <a:spcPts val="2200"/>
              </a:spcBef>
              <a:buFont typeface="Wingdings"/>
              <a:buChar char="➢"/>
              <a:defRPr sz="4464"/>
            </a:pPr>
            <a:r>
              <a:t>イベント情報提供，チケット予約</a:t>
            </a:r>
          </a:p>
          <a:p>
            <a:pPr marL="1181100" lvl="1" indent="-590550" defTabSz="767715">
              <a:spcBef>
                <a:spcPts val="2200"/>
              </a:spcBef>
              <a:buFont typeface="Wingdings"/>
              <a:buChar char="➢"/>
              <a:defRPr sz="4464"/>
            </a:pPr>
            <a:r>
              <a:t>文献検索</a:t>
            </a:r>
          </a:p>
          <a:p>
            <a:pPr marL="1181100" lvl="1" indent="-590550" defTabSz="767715">
              <a:spcBef>
                <a:spcPts val="2200"/>
              </a:spcBef>
              <a:buFont typeface="Wingdings"/>
              <a:buChar char="➢"/>
              <a:defRPr sz="4464"/>
            </a:pPr>
            <a:r>
              <a:t>地図検索，路線案内</a:t>
            </a:r>
          </a:p>
          <a:p>
            <a:pPr marL="1181100" lvl="1" indent="-590550" defTabSz="767715">
              <a:spcBef>
                <a:spcPts val="2200"/>
              </a:spcBef>
              <a:buFont typeface="Wingdings"/>
              <a:buChar char="➢"/>
              <a:defRPr sz="4464"/>
            </a:pPr>
            <a:r>
              <a:t>商品販売，オークション</a:t>
            </a:r>
          </a:p>
          <a:p>
            <a:pPr marL="590550" indent="-590550" defTabSz="767715">
              <a:spcBef>
                <a:spcPts val="2200"/>
              </a:spcBef>
              <a:buFont typeface="Wingdings"/>
              <a:buChar char="➢"/>
              <a:defRPr sz="5580"/>
            </a:pPr>
            <a:r>
              <a:t>組み込みシステム</a:t>
            </a:r>
          </a:p>
          <a:p>
            <a:pPr marL="1181100" lvl="1" indent="-590550" defTabSz="767715">
              <a:spcBef>
                <a:spcPts val="2200"/>
              </a:spcBef>
              <a:buFont typeface="Wingdings"/>
              <a:buChar char="➢"/>
              <a:defRPr sz="4464"/>
            </a:pPr>
            <a:r>
              <a:t>ディジタルカメラ・エアコン・カーナビ・炊飯器など</a:t>
            </a:r>
          </a:p>
        </p:txBody>
      </p:sp>
      <p:sp>
        <p:nvSpPr>
          <p:cNvPr id="196" name="Shape 196"/>
          <p:cNvSpPr/>
          <p:nvPr/>
        </p:nvSpPr>
        <p:spPr>
          <a:xfrm>
            <a:off x="2365375" y="271461"/>
            <a:ext cx="1384301" cy="736601"/>
          </a:xfrm>
          <a:prstGeom prst="rect">
            <a:avLst/>
          </a:prstGeom>
          <a:solidFill>
            <a:srgbClr val="F5D32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r>
              <a:t>発展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9600"/>
            </a:lvl1pPr>
          </a:lstStyle>
          <a:p>
            <a:r>
              <a:t>2.2.1 身近な情報システム</a:t>
            </a:r>
          </a:p>
        </p:txBody>
      </p:sp>
      <p:sp>
        <p:nvSpPr>
          <p:cNvPr id="203" name="Shape 20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58800" indent="-558800" defTabSz="726440">
              <a:lnSpc>
                <a:spcPct val="90000"/>
              </a:lnSpc>
              <a:spcBef>
                <a:spcPts val="5100"/>
              </a:spcBef>
              <a:buFont typeface="Wingdings"/>
              <a:buChar char="➢"/>
              <a:defRPr sz="5280"/>
            </a:pPr>
            <a:r>
              <a:t>例：スマートフォンアプリ「ポケモンGO」</a:t>
            </a:r>
          </a:p>
          <a:p>
            <a:pPr marL="1117600" lvl="1" indent="-558800" defTabSz="726440">
              <a:lnSpc>
                <a:spcPct val="90000"/>
              </a:lnSpc>
              <a:spcBef>
                <a:spcPts val="2100"/>
              </a:spcBef>
              <a:buFont typeface="Wingdings"/>
              <a:buChar char="➢"/>
              <a:defRPr sz="4752"/>
            </a:pPr>
            <a:r>
              <a:t>導入から運用：「ストア」からのダウンロード・インストール</a:t>
            </a:r>
          </a:p>
          <a:p>
            <a:pPr marL="1117600" lvl="1" indent="-558800" defTabSz="726440">
              <a:lnSpc>
                <a:spcPct val="90000"/>
              </a:lnSpc>
              <a:spcBef>
                <a:spcPts val="2100"/>
              </a:spcBef>
              <a:buFont typeface="Wingdings"/>
              <a:buChar char="➢"/>
              <a:defRPr sz="4752"/>
            </a:pPr>
            <a:r>
              <a:t>複数システムの連携</a:t>
            </a:r>
          </a:p>
          <a:p>
            <a:pPr marL="1676400" lvl="2" indent="-558800" defTabSz="726440">
              <a:lnSpc>
                <a:spcPct val="90000"/>
              </a:lnSpc>
              <a:spcBef>
                <a:spcPts val="2100"/>
              </a:spcBef>
              <a:buFont typeface="Wingdings"/>
              <a:buChar char="➢"/>
              <a:defRPr sz="3872"/>
            </a:pPr>
            <a:r>
              <a:t>地図アプリケーションのAPI（Application Programming lnterface)利用</a:t>
            </a:r>
          </a:p>
          <a:p>
            <a:pPr marL="1676400" lvl="2" indent="-558800" defTabSz="726440">
              <a:lnSpc>
                <a:spcPct val="90000"/>
              </a:lnSpc>
              <a:spcBef>
                <a:spcPts val="2100"/>
              </a:spcBef>
              <a:buFont typeface="Wingdings"/>
              <a:buChar char="➢"/>
              <a:defRPr sz="3872"/>
            </a:pPr>
            <a:r>
              <a:t>GPS（位置情報検索）、カメラシステム、課金システム　など</a:t>
            </a:r>
          </a:p>
          <a:p>
            <a:pPr marL="1117600" lvl="1" indent="-558800" defTabSz="726440">
              <a:lnSpc>
                <a:spcPct val="90000"/>
              </a:lnSpc>
              <a:spcBef>
                <a:spcPts val="2100"/>
              </a:spcBef>
              <a:buFont typeface="Wingdings"/>
              <a:buChar char="➢"/>
              <a:defRPr sz="4752"/>
            </a:pPr>
            <a:r>
              <a:t>ローカルな処理とインターネット上のサーバ処理との共同</a:t>
            </a:r>
          </a:p>
          <a:p>
            <a:pPr marL="1117600" lvl="1" indent="-558800" defTabSz="726440">
              <a:lnSpc>
                <a:spcPct val="90000"/>
              </a:lnSpc>
              <a:spcBef>
                <a:spcPts val="2100"/>
              </a:spcBef>
              <a:buFont typeface="Wingdings"/>
              <a:buChar char="➢"/>
              <a:defRPr sz="4752"/>
            </a:pPr>
            <a:r>
              <a:t>先端的な研究結果の取り入れ</a:t>
            </a:r>
          </a:p>
          <a:p>
            <a:pPr marL="1676400" lvl="2" indent="-558800" defTabSz="726440">
              <a:lnSpc>
                <a:spcPct val="90000"/>
              </a:lnSpc>
              <a:spcBef>
                <a:spcPts val="2100"/>
              </a:spcBef>
              <a:buFont typeface="Wingdings"/>
              <a:buChar char="➢"/>
              <a:defRPr sz="3872"/>
            </a:pPr>
            <a:r>
              <a:t>拡張現実感(Augmented Reality : AR)</a:t>
            </a:r>
          </a:p>
          <a:p>
            <a:pPr marL="1676400" lvl="2" indent="-558800" defTabSz="726440">
              <a:lnSpc>
                <a:spcPct val="90000"/>
              </a:lnSpc>
              <a:spcBef>
                <a:spcPts val="2100"/>
              </a:spcBef>
              <a:buFont typeface="Wingdings"/>
              <a:buChar char="➢"/>
              <a:defRPr sz="3872"/>
            </a:pPr>
            <a:r>
              <a:t>人工知能（artificial intelligence：AI）など</a:t>
            </a:r>
          </a:p>
        </p:txBody>
      </p:sp>
      <p:sp>
        <p:nvSpPr>
          <p:cNvPr id="204" name="Shape 204"/>
          <p:cNvSpPr/>
          <p:nvPr/>
        </p:nvSpPr>
        <p:spPr>
          <a:xfrm>
            <a:off x="177163" y="284161"/>
            <a:ext cx="1042671" cy="736601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r>
              <a:t>AB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9600"/>
            </a:lvl1pPr>
          </a:lstStyle>
          <a:p>
            <a:r>
              <a:t>2.2.2 集中と分散</a:t>
            </a:r>
          </a:p>
        </p:txBody>
      </p:sp>
      <p:sp>
        <p:nvSpPr>
          <p:cNvPr id="207" name="Shape 207"/>
          <p:cNvSpPr>
            <a:spLocks noGrp="1"/>
          </p:cNvSpPr>
          <p:nvPr>
            <p:ph type="body" idx="1"/>
          </p:nvPr>
        </p:nvSpPr>
        <p:spPr>
          <a:xfrm>
            <a:off x="1689100" y="3238498"/>
            <a:ext cx="21005800" cy="9465131"/>
          </a:xfrm>
          <a:prstGeom prst="rect">
            <a:avLst/>
          </a:prstGeom>
        </p:spPr>
        <p:txBody>
          <a:bodyPr/>
          <a:lstStyle/>
          <a:p>
            <a:pPr marL="539750" indent="-539750" defTabSz="701675">
              <a:lnSpc>
                <a:spcPct val="90000"/>
              </a:lnSpc>
              <a:spcBef>
                <a:spcPts val="2000"/>
              </a:spcBef>
              <a:buFont typeface="Wingdings"/>
              <a:buChar char="➢"/>
              <a:defRPr sz="5100"/>
            </a:pPr>
            <a:r>
              <a:t>情報システム（データベース）の基本的な構成</a:t>
            </a:r>
          </a:p>
          <a:p>
            <a:pPr marL="1079500" lvl="1" indent="-539750" defTabSz="701675">
              <a:lnSpc>
                <a:spcPct val="90000"/>
              </a:lnSpc>
              <a:spcBef>
                <a:spcPts val="2000"/>
              </a:spcBef>
              <a:buFont typeface="Wingdings"/>
              <a:buChar char="➢"/>
              <a:defRPr sz="4590"/>
            </a:pPr>
            <a:r>
              <a:t>集中型</a:t>
            </a:r>
          </a:p>
          <a:p>
            <a:pPr marL="1619250" lvl="2" indent="-539750" defTabSz="701675">
              <a:lnSpc>
                <a:spcPct val="90000"/>
              </a:lnSpc>
              <a:spcBef>
                <a:spcPts val="2000"/>
              </a:spcBef>
              <a:buFont typeface="Wingdings"/>
              <a:buChar char="➢"/>
              <a:defRPr sz="3740"/>
            </a:pPr>
            <a:r>
              <a:t>全体の制御処理を司るホストコンピュータがある</a:t>
            </a:r>
          </a:p>
          <a:p>
            <a:pPr marL="1619250" lvl="2" indent="-539750" defTabSz="701675">
              <a:lnSpc>
                <a:spcPct val="90000"/>
              </a:lnSpc>
              <a:spcBef>
                <a:spcPts val="2000"/>
              </a:spcBef>
              <a:buFont typeface="Wingdings"/>
              <a:buChar char="➢"/>
              <a:defRPr sz="3740"/>
            </a:pPr>
            <a:r>
              <a:t>利用者は端末からホストコンピュータに接続して情報システムを使う</a:t>
            </a:r>
          </a:p>
          <a:p>
            <a:pPr marL="0" lvl="2" indent="1079500" defTabSz="701675">
              <a:lnSpc>
                <a:spcPct val="90000"/>
              </a:lnSpc>
              <a:spcBef>
                <a:spcPts val="2000"/>
              </a:spcBef>
              <a:buSzTx/>
              <a:buNone/>
              <a:defRPr sz="3740"/>
            </a:pPr>
            <a:r>
              <a:t>　（画面表示やデータ入力などの最低限の処理のみ）</a:t>
            </a:r>
          </a:p>
          <a:p>
            <a:pPr marL="1619250" lvl="2" indent="-539750" defTabSz="701675">
              <a:lnSpc>
                <a:spcPct val="90000"/>
              </a:lnSpc>
              <a:spcBef>
                <a:spcPts val="2000"/>
              </a:spcBef>
              <a:buFont typeface="Wingdings"/>
              <a:buChar char="➢"/>
              <a:defRPr sz="3740"/>
            </a:pPr>
            <a:r>
              <a:t>全体の整合性を取りやすいが、柔軟性・拡張性に劣る</a:t>
            </a:r>
          </a:p>
          <a:p>
            <a:pPr marL="1079500" lvl="1" indent="-539750" defTabSz="701675">
              <a:lnSpc>
                <a:spcPct val="90000"/>
              </a:lnSpc>
              <a:spcBef>
                <a:spcPts val="2000"/>
              </a:spcBef>
              <a:buFont typeface="Wingdings"/>
              <a:buChar char="➢"/>
              <a:defRPr sz="4590"/>
            </a:pPr>
            <a:r>
              <a:t>分散型</a:t>
            </a:r>
          </a:p>
          <a:p>
            <a:pPr marL="1619250" lvl="2" indent="-539750" defTabSz="701675">
              <a:lnSpc>
                <a:spcPct val="90000"/>
              </a:lnSpc>
              <a:spcBef>
                <a:spcPts val="2000"/>
              </a:spcBef>
              <a:buFont typeface="Wingdings"/>
              <a:buChar char="➢"/>
              <a:defRPr sz="3740"/>
            </a:pPr>
            <a:r>
              <a:t>ネットワーク上に分散した多くのプロセッサがそれぞれ処理を行う</a:t>
            </a:r>
          </a:p>
          <a:p>
            <a:pPr marL="1619250" lvl="2" indent="-539750" defTabSz="701675">
              <a:lnSpc>
                <a:spcPct val="90000"/>
              </a:lnSpc>
              <a:spcBef>
                <a:spcPts val="2000"/>
              </a:spcBef>
              <a:buFont typeface="Wingdings"/>
              <a:buChar char="➢"/>
              <a:defRPr sz="3740"/>
            </a:pPr>
            <a:r>
              <a:t>プロセッサ同士が互いが必要な情報を交換して，全体として整合をとる</a:t>
            </a:r>
          </a:p>
          <a:p>
            <a:pPr marL="1619250" lvl="2" indent="-539750" defTabSz="701675">
              <a:lnSpc>
                <a:spcPct val="90000"/>
              </a:lnSpc>
              <a:spcBef>
                <a:spcPts val="2000"/>
              </a:spcBef>
              <a:buFont typeface="Wingdings"/>
              <a:buChar char="➢"/>
              <a:defRPr sz="3740"/>
            </a:pPr>
            <a:r>
              <a:t>インターネット自体を情報システムとみれば、典型的な分散型</a:t>
            </a:r>
          </a:p>
        </p:txBody>
      </p:sp>
      <p:sp>
        <p:nvSpPr>
          <p:cNvPr id="208" name="Shape 208"/>
          <p:cNvSpPr/>
          <p:nvPr/>
        </p:nvSpPr>
        <p:spPr>
          <a:xfrm>
            <a:off x="177163" y="271461"/>
            <a:ext cx="1042671" cy="736601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r>
              <a:t>AB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9600"/>
            </a:lvl1pPr>
          </a:lstStyle>
          <a:p>
            <a:r>
              <a:t>クライアントサーバーモデル</a:t>
            </a:r>
          </a:p>
        </p:txBody>
      </p:sp>
      <p:sp>
        <p:nvSpPr>
          <p:cNvPr id="211" name="Shape 2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46100" indent="-546100" defTabSz="709930">
              <a:lnSpc>
                <a:spcPct val="80000"/>
              </a:lnSpc>
              <a:spcBef>
                <a:spcPts val="2000"/>
              </a:spcBef>
              <a:buFont typeface="Wingdings"/>
              <a:buChar char="➢"/>
              <a:defRPr sz="4558"/>
            </a:pPr>
            <a:r>
              <a:t>サーバ</a:t>
            </a:r>
            <a:endParaRPr sz="4988"/>
          </a:p>
          <a:p>
            <a:pPr marL="1092200" lvl="1" indent="-546100" defTabSz="709930">
              <a:lnSpc>
                <a:spcPct val="80000"/>
              </a:lnSpc>
              <a:spcBef>
                <a:spcPts val="2000"/>
              </a:spcBef>
              <a:buFont typeface="Wingdings"/>
              <a:buChar char="➢"/>
              <a:defRPr sz="4128"/>
            </a:pPr>
            <a:r>
              <a:t>サービスを提供するプログラムおよび搭載コンピュータ</a:t>
            </a:r>
          </a:p>
          <a:p>
            <a:pPr marL="546100" indent="-546100" defTabSz="709930">
              <a:lnSpc>
                <a:spcPct val="80000"/>
              </a:lnSpc>
              <a:spcBef>
                <a:spcPts val="2000"/>
              </a:spcBef>
              <a:buFont typeface="Wingdings"/>
              <a:buChar char="➢"/>
              <a:defRPr sz="4558"/>
            </a:pPr>
            <a:r>
              <a:t>クライアント</a:t>
            </a:r>
            <a:endParaRPr sz="4988"/>
          </a:p>
          <a:p>
            <a:pPr marL="1092200" lvl="1" indent="-546100" defTabSz="709930">
              <a:lnSpc>
                <a:spcPct val="80000"/>
              </a:lnSpc>
              <a:spcBef>
                <a:spcPts val="2000"/>
              </a:spcBef>
              <a:buFont typeface="Wingdings"/>
              <a:buChar char="➢"/>
              <a:defRPr sz="4128"/>
            </a:pPr>
            <a:r>
              <a:t>サーバにサービスを要求するプログラム</a:t>
            </a:r>
          </a:p>
          <a:p>
            <a:pPr marL="546100" indent="-546100" defTabSz="709930">
              <a:lnSpc>
                <a:spcPct val="80000"/>
              </a:lnSpc>
              <a:spcBef>
                <a:spcPts val="2000"/>
              </a:spcBef>
              <a:buFont typeface="Wingdings"/>
              <a:buChar char="➢"/>
              <a:defRPr sz="4558"/>
            </a:pPr>
            <a:r>
              <a:t>分散型・集中型両方の側面を持つ</a:t>
            </a:r>
            <a:endParaRPr sz="4988"/>
          </a:p>
          <a:p>
            <a:pPr marL="1092200" lvl="1" indent="-546100" defTabSz="709930">
              <a:lnSpc>
                <a:spcPct val="80000"/>
              </a:lnSpc>
              <a:spcBef>
                <a:spcPts val="2000"/>
              </a:spcBef>
              <a:buFont typeface="Wingdings"/>
              <a:buChar char="➢"/>
              <a:defRPr sz="4128"/>
            </a:pPr>
            <a:r>
              <a:t>サーバとクライアントの役割が分散して存在する</a:t>
            </a:r>
          </a:p>
          <a:p>
            <a:pPr marL="1092200" lvl="1" indent="-546100" defTabSz="709930">
              <a:lnSpc>
                <a:spcPct val="80000"/>
              </a:lnSpc>
              <a:spcBef>
                <a:spcPts val="2000"/>
              </a:spcBef>
              <a:buFont typeface="Wingdings"/>
              <a:buChar char="➢"/>
              <a:defRPr sz="4128"/>
            </a:pPr>
            <a:r>
              <a:t>サーバはサービスを提供するという機能を集中させたもの</a:t>
            </a:r>
          </a:p>
          <a:p>
            <a:pPr marL="1638300" lvl="2" indent="-546100" defTabSz="709930">
              <a:lnSpc>
                <a:spcPct val="80000"/>
              </a:lnSpc>
              <a:spcBef>
                <a:spcPts val="2000"/>
              </a:spcBef>
              <a:buFont typeface="Wingdings"/>
              <a:buChar char="➢"/>
              <a:defRPr sz="3096"/>
            </a:pPr>
            <a:r>
              <a:t>規模の大きいシステムは世界中にサーバが点在する</a:t>
            </a:r>
            <a:endParaRPr sz="3354"/>
          </a:p>
          <a:p>
            <a:pPr marL="546100" indent="-546100" defTabSz="709930">
              <a:lnSpc>
                <a:spcPct val="80000"/>
              </a:lnSpc>
              <a:spcBef>
                <a:spcPts val="2000"/>
              </a:spcBef>
              <a:buFont typeface="Wingdings"/>
              <a:buChar char="➢"/>
              <a:defRPr sz="4128"/>
            </a:pPr>
            <a:r>
              <a:t>例：ウェブ（ウェブブラウザとサーバ）、メール　など</a:t>
            </a:r>
          </a:p>
          <a:p>
            <a:pPr marL="0" indent="0" defTabSz="709930">
              <a:lnSpc>
                <a:spcPct val="80000"/>
              </a:lnSpc>
              <a:spcBef>
                <a:spcPts val="2000"/>
              </a:spcBef>
              <a:buSzTx/>
              <a:buNone/>
              <a:defRPr sz="4128"/>
            </a:pPr>
            <a:r>
              <a:t>								　　➡イベントチケット予約システムを例に考える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9600"/>
            </a:lvl1pPr>
          </a:lstStyle>
          <a:p>
            <a:r>
              <a:t>チケット予約システム</a:t>
            </a:r>
          </a:p>
        </p:txBody>
      </p:sp>
      <p:sp>
        <p:nvSpPr>
          <p:cNvPr id="214" name="Shape 214"/>
          <p:cNvSpPr>
            <a:spLocks noGrp="1"/>
          </p:cNvSpPr>
          <p:nvPr>
            <p:ph type="body" sz="quarter" idx="1"/>
          </p:nvPr>
        </p:nvSpPr>
        <p:spPr>
          <a:xfrm>
            <a:off x="1689099" y="3238500"/>
            <a:ext cx="12271831" cy="4207329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2400"/>
              </a:spcBef>
              <a:buFont typeface="Wingdings"/>
              <a:buChar char="➢"/>
              <a:defRPr sz="6000"/>
            </a:pPr>
            <a:r>
              <a:t>概観</a:t>
            </a:r>
          </a:p>
          <a:p>
            <a:pPr lvl="1">
              <a:spcBef>
                <a:spcPts val="2400"/>
              </a:spcBef>
              <a:buFont typeface="Wingdings"/>
              <a:buChar char="➢"/>
              <a:defRPr sz="4800"/>
            </a:pPr>
            <a:r>
              <a:t>利用者が欲しいチケットを探す</a:t>
            </a:r>
          </a:p>
          <a:p>
            <a:pPr lvl="1">
              <a:spcBef>
                <a:spcPts val="2400"/>
              </a:spcBef>
              <a:buFont typeface="Wingdings"/>
              <a:buChar char="➢"/>
              <a:defRPr sz="4800"/>
            </a:pPr>
            <a:r>
              <a:t>空きがあれば予約情報を書き込む</a:t>
            </a:r>
          </a:p>
        </p:txBody>
      </p:sp>
      <p:sp>
        <p:nvSpPr>
          <p:cNvPr id="215" name="Shape 215"/>
          <p:cNvSpPr/>
          <p:nvPr/>
        </p:nvSpPr>
        <p:spPr>
          <a:xfrm>
            <a:off x="14249398" y="5930265"/>
            <a:ext cx="8382001" cy="609601"/>
          </a:xfrm>
          <a:prstGeom prst="rect">
            <a:avLst/>
          </a:prstGeom>
          <a:ln w="254000">
            <a:solidFill>
              <a:srgbClr val="65681C">
                <a:alpha val="50195"/>
              </a:srgbClr>
            </a:solidFill>
          </a:ln>
          <a:effectLst>
            <a:outerShdw blurRad="127000" dist="165100" dir="5940002" rotWithShape="0">
              <a:srgbClr val="B2B2B2">
                <a:alpha val="6996"/>
              </a:srgbClr>
            </a:outerShdw>
          </a:effectLst>
        </p:spPr>
        <p:txBody>
          <a:bodyPr lIns="50800" tIns="50800" rIns="50800" bIns="50800" anchor="ctr"/>
          <a:lstStyle/>
          <a:p>
            <a:pPr algn="l" defTabSz="1828800">
              <a:defRPr sz="3600">
                <a:solidFill>
                  <a:srgbClr val="65681C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pic>
        <p:nvPicPr>
          <p:cNvPr id="216" name="image1.png" descr="j02920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7777" y="8511913"/>
            <a:ext cx="2895601" cy="2749551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17" name="Table 217"/>
          <p:cNvGraphicFramePr/>
          <p:nvPr/>
        </p:nvGraphicFramePr>
        <p:xfrm>
          <a:off x="14416087" y="4910173"/>
          <a:ext cx="8048622" cy="710694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366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9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86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0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3099">
                <a:tc>
                  <a:txBody>
                    <a:bodyPr/>
                    <a:lstStyle/>
                    <a:p>
                      <a:pPr defTabSz="1828800">
                        <a:defRPr sz="1800"/>
                      </a:pPr>
                      <a:r>
                        <a:rPr sz="2400">
                          <a:solidFill>
                            <a:srgbClr val="65681C"/>
                          </a:solidFill>
                          <a:latin typeface="ＭＳ Ｐゴシック"/>
                          <a:ea typeface="ＭＳ Ｐゴシック"/>
                          <a:cs typeface="ＭＳ Ｐゴシック"/>
                          <a:sym typeface="ＭＳ Ｐゴシック"/>
                        </a:rPr>
                        <a:t>日時</a:t>
                      </a:r>
                    </a:p>
                  </a:txBody>
                  <a:tcPr marL="45720" marR="45720" horzOverflow="overflow">
                    <a:lnL w="508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508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sz="1800"/>
                      </a:pPr>
                      <a:r>
                        <a:rPr sz="2400">
                          <a:solidFill>
                            <a:srgbClr val="65681C"/>
                          </a:solidFill>
                          <a:latin typeface="ＭＳ Ｐゴシック"/>
                          <a:ea typeface="ＭＳ Ｐゴシック"/>
                          <a:cs typeface="ＭＳ Ｐゴシック"/>
                          <a:sym typeface="ＭＳ Ｐゴシック"/>
                        </a:rPr>
                        <a:t>名称</a:t>
                      </a:r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508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sz="1800"/>
                      </a:pPr>
                      <a:r>
                        <a:rPr sz="2400">
                          <a:solidFill>
                            <a:srgbClr val="65681C"/>
                          </a:solidFill>
                          <a:latin typeface="ＭＳ Ｐゴシック"/>
                          <a:ea typeface="ＭＳ Ｐゴシック"/>
                          <a:cs typeface="ＭＳ Ｐゴシック"/>
                          <a:sym typeface="ＭＳ Ｐゴシック"/>
                        </a:rPr>
                        <a:t>価格</a:t>
                      </a:r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508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sz="1800"/>
                      </a:pPr>
                      <a:r>
                        <a:rPr sz="2400">
                          <a:solidFill>
                            <a:srgbClr val="65681C"/>
                          </a:solidFill>
                          <a:latin typeface="ＭＳ Ｐゴシック"/>
                          <a:ea typeface="ＭＳ Ｐゴシック"/>
                          <a:cs typeface="ＭＳ Ｐゴシック"/>
                          <a:sym typeface="ＭＳ Ｐゴシック"/>
                        </a:rPr>
                        <a:t>空き</a:t>
                      </a:r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508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sz="1800"/>
                      </a:pPr>
                      <a:r>
                        <a:rPr sz="2400">
                          <a:solidFill>
                            <a:srgbClr val="65681C"/>
                          </a:solidFill>
                          <a:latin typeface="ＭＳ Ｐゴシック"/>
                          <a:ea typeface="ＭＳ Ｐゴシック"/>
                          <a:cs typeface="ＭＳ Ｐゴシック"/>
                          <a:sym typeface="ＭＳ Ｐゴシック"/>
                        </a:rPr>
                        <a:t>予約者</a:t>
                      </a:r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50800">
                      <a:solidFill>
                        <a:srgbClr val="65681C"/>
                      </a:solidFill>
                    </a:lnR>
                    <a:lnT w="508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5522">
                <a:tc>
                  <a:txBody>
                    <a:bodyPr/>
                    <a:lstStyle/>
                    <a:p>
                      <a:pPr defTabSz="1828800">
                        <a:defRPr sz="1800"/>
                      </a:pPr>
                      <a:r>
                        <a:rPr sz="2400">
                          <a:solidFill>
                            <a:srgbClr val="65681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6/20</a:t>
                      </a:r>
                    </a:p>
                  </a:txBody>
                  <a:tcPr marL="45720" marR="45720" horzOverflow="overflow">
                    <a:lnL w="508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>
                          <a:solidFill>
                            <a:srgbClr val="65681C"/>
                          </a:solidFill>
                          <a:latin typeface="ＭＳ Ｐゴシック"/>
                          <a:ea typeface="ＭＳ Ｐゴシック"/>
                          <a:cs typeface="ＭＳ Ｐゴシック"/>
                          <a:sym typeface="ＭＳ Ｐゴシック"/>
                        </a:defRPr>
                      </a:pPr>
                      <a:r>
                        <a:t>阪神</a:t>
                      </a:r>
                      <a:r>
                        <a:rPr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-</a:t>
                      </a:r>
                      <a:r>
                        <a:t>巨人戦</a:t>
                      </a:r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sz="1800"/>
                      </a:pPr>
                      <a:r>
                        <a:rPr sz="2400">
                          <a:solidFill>
                            <a:srgbClr val="65681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4000</a:t>
                      </a:r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sz="1800"/>
                      </a:pPr>
                      <a:r>
                        <a:rPr sz="2400">
                          <a:solidFill>
                            <a:srgbClr val="65681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×</a:t>
                      </a:r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sz="1800"/>
                      </a:pPr>
                      <a:r>
                        <a:rPr sz="2400">
                          <a:solidFill>
                            <a:srgbClr val="65681C"/>
                          </a:solidFill>
                          <a:latin typeface="ＭＳ Ｐゴシック"/>
                          <a:ea typeface="ＭＳ Ｐゴシック"/>
                          <a:cs typeface="ＭＳ Ｐゴシック"/>
                          <a:sym typeface="ＭＳ Ｐゴシック"/>
                        </a:rPr>
                        <a:t>東大太郎</a:t>
                      </a:r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508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5522">
                <a:tc>
                  <a:txBody>
                    <a:bodyPr/>
                    <a:lstStyle/>
                    <a:p>
                      <a:pPr defTabSz="1828800">
                        <a:defRPr sz="1800"/>
                      </a:pPr>
                      <a:r>
                        <a:rPr sz="2400">
                          <a:solidFill>
                            <a:srgbClr val="65681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6/20</a:t>
                      </a:r>
                    </a:p>
                  </a:txBody>
                  <a:tcPr marL="45720" marR="45720" horzOverflow="overflow">
                    <a:lnL w="508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>
                          <a:solidFill>
                            <a:srgbClr val="65681C"/>
                          </a:solidFill>
                          <a:latin typeface="ＭＳ Ｐゴシック"/>
                          <a:ea typeface="ＭＳ Ｐゴシック"/>
                          <a:cs typeface="ＭＳ Ｐゴシック"/>
                          <a:sym typeface="ＭＳ Ｐゴシック"/>
                        </a:defRPr>
                      </a:pPr>
                      <a:r>
                        <a:t>阪神</a:t>
                      </a:r>
                      <a:r>
                        <a:rPr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-</a:t>
                      </a:r>
                      <a:r>
                        <a:t>巨人戦</a:t>
                      </a:r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sz="1800"/>
                      </a:pPr>
                      <a:r>
                        <a:rPr sz="2400">
                          <a:solidFill>
                            <a:srgbClr val="65681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4000</a:t>
                      </a:r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sz="1800"/>
                      </a:pPr>
                      <a:r>
                        <a:rPr sz="2400">
                          <a:solidFill>
                            <a:srgbClr val="65681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○</a:t>
                      </a:r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>
                          <a:solidFill>
                            <a:srgbClr val="65681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defRPr>
                      </a:pPr>
                      <a:endParaRPr/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508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522">
                <a:tc>
                  <a:txBody>
                    <a:bodyPr/>
                    <a:lstStyle/>
                    <a:p>
                      <a:pPr defTabSz="1828800">
                        <a:defRPr sz="1800"/>
                      </a:pPr>
                      <a:r>
                        <a:rPr sz="2400">
                          <a:solidFill>
                            <a:srgbClr val="65681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6/20</a:t>
                      </a:r>
                    </a:p>
                  </a:txBody>
                  <a:tcPr marL="45720" marR="45720" horzOverflow="overflow">
                    <a:lnL w="508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>
                          <a:solidFill>
                            <a:srgbClr val="65681C"/>
                          </a:solidFill>
                          <a:latin typeface="ＭＳ Ｐゴシック"/>
                          <a:ea typeface="ＭＳ Ｐゴシック"/>
                          <a:cs typeface="ＭＳ Ｐゴシック"/>
                          <a:sym typeface="ＭＳ Ｐゴシック"/>
                        </a:defRPr>
                      </a:pPr>
                      <a:r>
                        <a:t>阪神</a:t>
                      </a:r>
                      <a:r>
                        <a:rPr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-</a:t>
                      </a:r>
                      <a:r>
                        <a:t>巨人戦</a:t>
                      </a:r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sz="1800"/>
                      </a:pPr>
                      <a:r>
                        <a:rPr sz="2400">
                          <a:solidFill>
                            <a:srgbClr val="65681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4000</a:t>
                      </a:r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sz="1800"/>
                      </a:pPr>
                      <a:r>
                        <a:rPr sz="2400">
                          <a:solidFill>
                            <a:srgbClr val="65681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○</a:t>
                      </a:r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>
                          <a:solidFill>
                            <a:srgbClr val="65681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defRPr>
                      </a:pPr>
                      <a:endParaRPr/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508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522">
                <a:tc>
                  <a:txBody>
                    <a:bodyPr/>
                    <a:lstStyle/>
                    <a:p>
                      <a:pPr defTabSz="1828800">
                        <a:defRPr sz="1800"/>
                      </a:pPr>
                      <a:r>
                        <a:rPr sz="2400">
                          <a:solidFill>
                            <a:srgbClr val="65681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7/1</a:t>
                      </a:r>
                    </a:p>
                  </a:txBody>
                  <a:tcPr marL="45720" marR="45720" horzOverflow="overflow">
                    <a:lnL w="508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sz="1800"/>
                      </a:pPr>
                      <a:r>
                        <a:rPr sz="2400">
                          <a:solidFill>
                            <a:srgbClr val="65681C"/>
                          </a:solidFill>
                          <a:latin typeface="ＭＳ Ｐゴシック"/>
                          <a:ea typeface="ＭＳ Ｐゴシック"/>
                          <a:cs typeface="ＭＳ Ｐゴシック"/>
                          <a:sym typeface="ＭＳ Ｐゴシック"/>
                        </a:rPr>
                        <a:t>ライオンキング</a:t>
                      </a:r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sz="1800"/>
                      </a:pPr>
                      <a:r>
                        <a:rPr sz="2400">
                          <a:solidFill>
                            <a:srgbClr val="65681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8300</a:t>
                      </a:r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sz="1800"/>
                      </a:pPr>
                      <a:r>
                        <a:rPr sz="2400">
                          <a:solidFill>
                            <a:srgbClr val="65681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×</a:t>
                      </a:r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sz="1800"/>
                      </a:pPr>
                      <a:r>
                        <a:rPr sz="2400">
                          <a:solidFill>
                            <a:srgbClr val="65681C"/>
                          </a:solidFill>
                          <a:latin typeface="ＭＳ Ｐゴシック"/>
                          <a:ea typeface="ＭＳ Ｐゴシック"/>
                          <a:cs typeface="ＭＳ Ｐゴシック"/>
                          <a:sym typeface="ＭＳ Ｐゴシック"/>
                        </a:rPr>
                        <a:t>駒場花子</a:t>
                      </a:r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508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5522">
                <a:tc>
                  <a:txBody>
                    <a:bodyPr/>
                    <a:lstStyle/>
                    <a:p>
                      <a:pPr defTabSz="1828800">
                        <a:defRPr sz="1800"/>
                      </a:pPr>
                      <a:r>
                        <a:rPr sz="2400">
                          <a:solidFill>
                            <a:srgbClr val="65681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7/1</a:t>
                      </a:r>
                    </a:p>
                  </a:txBody>
                  <a:tcPr marL="45720" marR="45720" horzOverflow="overflow">
                    <a:lnL w="508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sz="1800"/>
                      </a:pPr>
                      <a:r>
                        <a:rPr sz="2400">
                          <a:solidFill>
                            <a:srgbClr val="65681C"/>
                          </a:solidFill>
                          <a:latin typeface="ＭＳ Ｐゴシック"/>
                          <a:ea typeface="ＭＳ Ｐゴシック"/>
                          <a:cs typeface="ＭＳ Ｐゴシック"/>
                          <a:sym typeface="ＭＳ Ｐゴシック"/>
                        </a:rPr>
                        <a:t>ライオンキング</a:t>
                      </a:r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sz="1800"/>
                      </a:pPr>
                      <a:r>
                        <a:rPr sz="2400">
                          <a:solidFill>
                            <a:srgbClr val="65681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8300</a:t>
                      </a:r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sz="1800"/>
                      </a:pPr>
                      <a:r>
                        <a:rPr sz="2400">
                          <a:solidFill>
                            <a:srgbClr val="65681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×</a:t>
                      </a:r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sz="1800"/>
                      </a:pPr>
                      <a:r>
                        <a:rPr sz="2400">
                          <a:solidFill>
                            <a:srgbClr val="65681C"/>
                          </a:solidFill>
                          <a:latin typeface="ＭＳ Ｐゴシック"/>
                          <a:ea typeface="ＭＳ Ｐゴシック"/>
                          <a:cs typeface="ＭＳ Ｐゴシック"/>
                          <a:sym typeface="ＭＳ Ｐゴシック"/>
                        </a:rPr>
                        <a:t>駒場花子</a:t>
                      </a:r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508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5522">
                <a:tc>
                  <a:txBody>
                    <a:bodyPr/>
                    <a:lstStyle/>
                    <a:p>
                      <a:pPr defTabSz="1828800">
                        <a:defRPr sz="1800"/>
                      </a:pPr>
                      <a:r>
                        <a:rPr sz="2400">
                          <a:solidFill>
                            <a:srgbClr val="65681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7/1</a:t>
                      </a:r>
                    </a:p>
                  </a:txBody>
                  <a:tcPr marL="45720" marR="45720" horzOverflow="overflow">
                    <a:lnL w="508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sz="1800"/>
                      </a:pPr>
                      <a:r>
                        <a:rPr sz="2400">
                          <a:solidFill>
                            <a:srgbClr val="65681C"/>
                          </a:solidFill>
                          <a:latin typeface="ＭＳ Ｐゴシック"/>
                          <a:ea typeface="ＭＳ Ｐゴシック"/>
                          <a:cs typeface="ＭＳ Ｐゴシック"/>
                          <a:sym typeface="ＭＳ Ｐゴシック"/>
                        </a:rPr>
                        <a:t>ライオンキング</a:t>
                      </a:r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sz="1800"/>
                      </a:pPr>
                      <a:r>
                        <a:rPr sz="2400">
                          <a:solidFill>
                            <a:srgbClr val="65681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6700</a:t>
                      </a:r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 sz="1800"/>
                      </a:pPr>
                      <a:r>
                        <a:rPr sz="2400">
                          <a:solidFill>
                            <a:srgbClr val="65681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○</a:t>
                      </a:r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>
                          <a:solidFill>
                            <a:srgbClr val="65681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defRPr>
                      </a:pPr>
                      <a:endParaRPr/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508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5522">
                <a:tc>
                  <a:txBody>
                    <a:bodyPr/>
                    <a:lstStyle/>
                    <a:p>
                      <a:pPr defTabSz="1828800">
                        <a:defRPr>
                          <a:solidFill>
                            <a:srgbClr val="65681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defRPr>
                      </a:pPr>
                      <a:endParaRPr/>
                    </a:p>
                  </a:txBody>
                  <a:tcPr marL="45720" marR="45720" horzOverflow="overflow">
                    <a:lnL w="508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>
                          <a:solidFill>
                            <a:srgbClr val="65681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defRPr>
                      </a:pPr>
                      <a:endParaRPr/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>
                          <a:solidFill>
                            <a:srgbClr val="65681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defRPr>
                      </a:pPr>
                      <a:endParaRPr/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>
                          <a:solidFill>
                            <a:srgbClr val="65681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defRPr>
                      </a:pPr>
                      <a:endParaRPr/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>
                          <a:solidFill>
                            <a:srgbClr val="65681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defRPr>
                      </a:pPr>
                      <a:endParaRPr/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508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5522">
                <a:tc>
                  <a:txBody>
                    <a:bodyPr/>
                    <a:lstStyle/>
                    <a:p>
                      <a:pPr defTabSz="1828800">
                        <a:defRPr>
                          <a:solidFill>
                            <a:srgbClr val="65681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defRPr>
                      </a:pPr>
                      <a:endParaRPr/>
                    </a:p>
                  </a:txBody>
                  <a:tcPr marL="45720" marR="45720" horzOverflow="overflow">
                    <a:lnL w="508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>
                          <a:solidFill>
                            <a:srgbClr val="65681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defRPr>
                      </a:pPr>
                      <a:endParaRPr/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>
                          <a:solidFill>
                            <a:srgbClr val="65681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defRPr>
                      </a:pPr>
                      <a:endParaRPr/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>
                          <a:solidFill>
                            <a:srgbClr val="65681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defRPr>
                      </a:pPr>
                      <a:endParaRPr/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>
                          <a:solidFill>
                            <a:srgbClr val="65681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defRPr>
                      </a:pPr>
                      <a:endParaRPr/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508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5522">
                <a:tc>
                  <a:txBody>
                    <a:bodyPr/>
                    <a:lstStyle/>
                    <a:p>
                      <a:pPr defTabSz="1828800">
                        <a:defRPr>
                          <a:solidFill>
                            <a:srgbClr val="65681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defRPr>
                      </a:pPr>
                      <a:endParaRPr/>
                    </a:p>
                  </a:txBody>
                  <a:tcPr marL="45720" marR="45720" horzOverflow="overflow">
                    <a:lnL w="508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>
                          <a:solidFill>
                            <a:srgbClr val="65681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defRPr>
                      </a:pPr>
                      <a:endParaRPr/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>
                          <a:solidFill>
                            <a:srgbClr val="65681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defRPr>
                      </a:pPr>
                      <a:endParaRPr/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>
                          <a:solidFill>
                            <a:srgbClr val="65681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defRPr>
                      </a:pPr>
                      <a:endParaRPr/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>
                          <a:solidFill>
                            <a:srgbClr val="65681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defRPr>
                      </a:pPr>
                      <a:endParaRPr/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508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5522">
                <a:tc>
                  <a:txBody>
                    <a:bodyPr/>
                    <a:lstStyle/>
                    <a:p>
                      <a:pPr defTabSz="1828800">
                        <a:defRPr>
                          <a:solidFill>
                            <a:srgbClr val="65681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defRPr>
                      </a:pPr>
                      <a:endParaRPr/>
                    </a:p>
                  </a:txBody>
                  <a:tcPr marL="45720" marR="45720" horzOverflow="overflow">
                    <a:lnL w="508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>
                          <a:solidFill>
                            <a:srgbClr val="65681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defRPr>
                      </a:pPr>
                      <a:endParaRPr/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>
                          <a:solidFill>
                            <a:srgbClr val="65681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defRPr>
                      </a:pPr>
                      <a:endParaRPr/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>
                          <a:solidFill>
                            <a:srgbClr val="65681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defRPr>
                      </a:pPr>
                      <a:endParaRPr/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>
                          <a:solidFill>
                            <a:srgbClr val="65681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defRPr>
                      </a:pPr>
                      <a:endParaRPr/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508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5522">
                <a:tc>
                  <a:txBody>
                    <a:bodyPr/>
                    <a:lstStyle/>
                    <a:p>
                      <a:pPr defTabSz="1828800">
                        <a:defRPr>
                          <a:solidFill>
                            <a:srgbClr val="65681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defRPr>
                      </a:pPr>
                      <a:endParaRPr/>
                    </a:p>
                  </a:txBody>
                  <a:tcPr marL="45720" marR="45720" horzOverflow="overflow">
                    <a:lnL w="508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>
                          <a:solidFill>
                            <a:srgbClr val="65681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defRPr>
                      </a:pPr>
                      <a:endParaRPr/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>
                          <a:solidFill>
                            <a:srgbClr val="65681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defRPr>
                      </a:pPr>
                      <a:endParaRPr/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>
                          <a:solidFill>
                            <a:srgbClr val="65681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defRPr>
                      </a:pPr>
                      <a:endParaRPr/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>
                          <a:solidFill>
                            <a:srgbClr val="65681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defRPr>
                      </a:pPr>
                      <a:endParaRPr/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508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25400">
                      <a:solidFill>
                        <a:srgbClr val="65681C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53099">
                <a:tc>
                  <a:txBody>
                    <a:bodyPr/>
                    <a:lstStyle/>
                    <a:p>
                      <a:pPr defTabSz="1828800">
                        <a:defRPr>
                          <a:solidFill>
                            <a:srgbClr val="65681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defRPr>
                      </a:pPr>
                      <a:endParaRPr/>
                    </a:p>
                  </a:txBody>
                  <a:tcPr marL="45720" marR="45720" horzOverflow="overflow">
                    <a:lnL w="508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508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>
                          <a:solidFill>
                            <a:srgbClr val="65681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defRPr>
                      </a:pPr>
                      <a:endParaRPr/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508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>
                          <a:solidFill>
                            <a:srgbClr val="65681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defRPr>
                      </a:pPr>
                      <a:endParaRPr/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508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>
                          <a:solidFill>
                            <a:srgbClr val="65681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defRPr>
                      </a:pPr>
                      <a:endParaRPr/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254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50800">
                      <a:solidFill>
                        <a:srgbClr val="65681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828800">
                        <a:defRPr>
                          <a:solidFill>
                            <a:srgbClr val="65681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defRPr>
                      </a:pPr>
                      <a:endParaRPr/>
                    </a:p>
                  </a:txBody>
                  <a:tcPr marL="45720" marR="45720" horzOverflow="overflow">
                    <a:lnL w="25400">
                      <a:solidFill>
                        <a:srgbClr val="65681C"/>
                      </a:solidFill>
                    </a:lnL>
                    <a:lnR w="50800">
                      <a:solidFill>
                        <a:srgbClr val="65681C"/>
                      </a:solidFill>
                    </a:lnR>
                    <a:lnT w="25400">
                      <a:solidFill>
                        <a:srgbClr val="65681C"/>
                      </a:solidFill>
                    </a:lnT>
                    <a:lnB w="50800">
                      <a:solidFill>
                        <a:srgbClr val="65681C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218" name="image2.png" descr="MCj00792100000[1]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5777" y="8203938"/>
            <a:ext cx="1400176" cy="3813176"/>
          </a:xfrm>
          <a:prstGeom prst="rect">
            <a:avLst/>
          </a:prstGeom>
          <a:ln w="12700">
            <a:miter lim="400000"/>
          </a:ln>
        </p:spPr>
      </p:pic>
      <p:sp>
        <p:nvSpPr>
          <p:cNvPr id="219" name="Shape 219"/>
          <p:cNvSpPr/>
          <p:nvPr/>
        </p:nvSpPr>
        <p:spPr>
          <a:xfrm>
            <a:off x="3603388" y="7186393"/>
            <a:ext cx="2024377" cy="792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91437" tIns="91437" rIns="91437" bIns="91437">
            <a:spAutoFit/>
          </a:bodyPr>
          <a:lstStyle>
            <a:lvl1pPr defTabSz="1828800">
              <a:defRPr sz="4800">
                <a:solidFill>
                  <a:srgbClr val="65681C"/>
                </a:solidFill>
                <a:latin typeface="ＭＳ Ｐゴシック"/>
                <a:ea typeface="ＭＳ Ｐゴシック"/>
                <a:cs typeface="ＭＳ Ｐゴシック"/>
                <a:sym typeface="ＭＳ Ｐゴシック"/>
              </a:defRPr>
            </a:lvl1pPr>
          </a:lstStyle>
          <a:p>
            <a:r>
              <a:t>利用者</a:t>
            </a:r>
          </a:p>
        </p:txBody>
      </p:sp>
      <p:sp>
        <p:nvSpPr>
          <p:cNvPr id="220" name="Shape 220"/>
          <p:cNvSpPr/>
          <p:nvPr/>
        </p:nvSpPr>
        <p:spPr>
          <a:xfrm>
            <a:off x="9511269" y="7186393"/>
            <a:ext cx="2429189" cy="792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91437" tIns="91437" rIns="91437" bIns="91437">
            <a:spAutoFit/>
          </a:bodyPr>
          <a:lstStyle>
            <a:lvl1pPr defTabSz="1828800">
              <a:defRPr sz="4800">
                <a:solidFill>
                  <a:srgbClr val="65681C"/>
                </a:solidFill>
                <a:latin typeface="ＭＳ Ｐゴシック"/>
                <a:ea typeface="ＭＳ Ｐゴシック"/>
                <a:cs typeface="ＭＳ Ｐゴシック"/>
                <a:sym typeface="ＭＳ Ｐゴシック"/>
              </a:defRPr>
            </a:lvl1pPr>
          </a:lstStyle>
          <a:p>
            <a:r>
              <a:t>システム</a:t>
            </a:r>
          </a:p>
        </p:txBody>
      </p:sp>
      <p:sp>
        <p:nvSpPr>
          <p:cNvPr id="221" name="Shape 221"/>
          <p:cNvSpPr/>
          <p:nvPr/>
        </p:nvSpPr>
        <p:spPr>
          <a:xfrm>
            <a:off x="6681571" y="10035913"/>
            <a:ext cx="2586317" cy="1"/>
          </a:xfrm>
          <a:prstGeom prst="line">
            <a:avLst/>
          </a:prstGeom>
          <a:ln w="152400">
            <a:solidFill>
              <a:srgbClr val="65681C"/>
            </a:solidFill>
            <a:headEnd type="triangle"/>
            <a:tailEnd type="triangle"/>
          </a:ln>
          <a:effectLst>
            <a:outerShdw blurRad="127000" dist="165100" dir="5940002" rotWithShape="0">
              <a:srgbClr val="B2B2B2">
                <a:alpha val="6996"/>
              </a:srgbClr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grpSp>
        <p:nvGrpSpPr>
          <p:cNvPr id="224" name="Group 224"/>
          <p:cNvGrpSpPr/>
          <p:nvPr/>
        </p:nvGrpSpPr>
        <p:grpSpPr>
          <a:xfrm>
            <a:off x="18440398" y="5988687"/>
            <a:ext cx="4003472" cy="551177"/>
            <a:chOff x="0" y="0"/>
            <a:chExt cx="4003471" cy="551175"/>
          </a:xfrm>
        </p:grpSpPr>
        <p:sp>
          <p:nvSpPr>
            <p:cNvPr id="222" name="Shape 222"/>
            <p:cNvSpPr/>
            <p:nvPr/>
          </p:nvSpPr>
          <p:spPr>
            <a:xfrm>
              <a:off x="0" y="91436"/>
              <a:ext cx="2438404" cy="368305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1828800">
                <a:tabLst>
                  <a:tab pos="889000" algn="l"/>
                </a:tabLst>
                <a:defRPr sz="2400" b="1">
                  <a:solidFill>
                    <a:srgbClr val="65681C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23" name="Shape 223"/>
            <p:cNvSpPr/>
            <p:nvPr/>
          </p:nvSpPr>
          <p:spPr>
            <a:xfrm>
              <a:off x="1498678" y="0"/>
              <a:ext cx="2504794" cy="5511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91437" tIns="91437" rIns="91437" bIns="91437" numCol="1" anchor="ctr">
              <a:spAutoFit/>
            </a:bodyPr>
            <a:lstStyle/>
            <a:p>
              <a:pPr algn="l" defTabSz="1828800">
                <a:tabLst>
                  <a:tab pos="889000" algn="l"/>
                </a:tabLst>
                <a:defRPr sz="2400" b="1">
                  <a:solidFill>
                    <a:srgbClr val="65681C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r>
                <a:t> ×    </a:t>
              </a:r>
              <a:r>
                <a:rPr b="0"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本郷三四郎</a:t>
              </a:r>
            </a:p>
          </p:txBody>
        </p:sp>
      </p:grpSp>
      <p:sp>
        <p:nvSpPr>
          <p:cNvPr id="225" name="Shape 225"/>
          <p:cNvSpPr/>
          <p:nvPr/>
        </p:nvSpPr>
        <p:spPr>
          <a:xfrm>
            <a:off x="16667399" y="3741063"/>
            <a:ext cx="3545996" cy="792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91437" tIns="91437" rIns="91437" bIns="91437">
            <a:spAutoFit/>
          </a:bodyPr>
          <a:lstStyle>
            <a:lvl1pPr defTabSz="1828800">
              <a:defRPr sz="4800">
                <a:solidFill>
                  <a:srgbClr val="65681C"/>
                </a:solidFill>
                <a:latin typeface="ＭＳ Ｐゴシック"/>
                <a:ea typeface="ＭＳ Ｐゴシック"/>
                <a:cs typeface="ＭＳ Ｐゴシック"/>
                <a:sym typeface="ＭＳ Ｐゴシック"/>
              </a:defRPr>
            </a:lvl1pPr>
          </a:lstStyle>
          <a:p>
            <a:r>
              <a:t>データベース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" grpId="1" animBg="1" advAuto="0"/>
      <p:bldP spid="224" grpId="2" animBg="1" advAuto="0"/>
    </p:bld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406</Words>
  <Application>Microsoft Macintosh PowerPoint</Application>
  <PresentationFormat>ユーザー設定</PresentationFormat>
  <Paragraphs>129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23" baseType="lpstr">
      <vt:lpstr>ＭＳ Ｐゴシック</vt:lpstr>
      <vt:lpstr>ヒラギノ角ゴ ProN W3</vt:lpstr>
      <vt:lpstr>ヒラギノ角ゴ ProN W6</vt:lpstr>
      <vt:lpstr>メイリオ</vt:lpstr>
      <vt:lpstr>Arial</vt:lpstr>
      <vt:lpstr>Calibri</vt:lpstr>
      <vt:lpstr>Helvetica</vt:lpstr>
      <vt:lpstr>Helvetica Light</vt:lpstr>
      <vt:lpstr>Helvetica Neue</vt:lpstr>
      <vt:lpstr>Verdana</vt:lpstr>
      <vt:lpstr>Wingdings</vt:lpstr>
      <vt:lpstr>White</vt:lpstr>
      <vt:lpstr>PowerPoint プレゼンテーション</vt:lpstr>
      <vt:lpstr>2.1 情報システムとは</vt:lpstr>
      <vt:lpstr>2.1.1 インフラとしてのICT</vt:lpstr>
      <vt:lpstr>2.1.2 情報システムの性格</vt:lpstr>
      <vt:lpstr>2.1.2 情報システムの性格</vt:lpstr>
      <vt:lpstr>2.2.1 身近な情報システム</vt:lpstr>
      <vt:lpstr>2.2.2 集中と分散</vt:lpstr>
      <vt:lpstr>クライアントサーバーモデル</vt:lpstr>
      <vt:lpstr>チケット予約システム</vt:lpstr>
      <vt:lpstr>チケット予約システム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CaiDongSheng</cp:lastModifiedBy>
  <cp:revision>1</cp:revision>
  <dcterms:modified xsi:type="dcterms:W3CDTF">2022-04-15T05:51:54Z</dcterms:modified>
</cp:coreProperties>
</file>