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9" r:id="rId3"/>
    <p:sldId id="285" r:id="rId4"/>
    <p:sldId id="284" r:id="rId5"/>
    <p:sldId id="287" r:id="rId6"/>
    <p:sldId id="286" r:id="rId7"/>
    <p:sldId id="288" r:id="rId8"/>
    <p:sldId id="291" r:id="rId9"/>
    <p:sldId id="290" r:id="rId10"/>
    <p:sldId id="294" r:id="rId11"/>
    <p:sldId id="289" r:id="rId12"/>
    <p:sldId id="292" r:id="rId13"/>
    <p:sldId id="300" r:id="rId14"/>
    <p:sldId id="299" r:id="rId15"/>
    <p:sldId id="301" r:id="rId16"/>
    <p:sldId id="293" r:id="rId17"/>
    <p:sldId id="295" r:id="rId18"/>
    <p:sldId id="302" r:id="rId19"/>
    <p:sldId id="296" r:id="rId20"/>
    <p:sldId id="303" r:id="rId21"/>
    <p:sldId id="304" r:id="rId22"/>
    <p:sldId id="297" r:id="rId23"/>
    <p:sldId id="298" r:id="rId24"/>
    <p:sldId id="305" r:id="rId25"/>
    <p:sldId id="312" r:id="rId26"/>
    <p:sldId id="306" r:id="rId27"/>
    <p:sldId id="310" r:id="rId28"/>
    <p:sldId id="311" r:id="rId29"/>
    <p:sldId id="309" r:id="rId30"/>
    <p:sldId id="308" r:id="rId31"/>
    <p:sldId id="313" r:id="rId32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600" b="1" kern="1200">
        <a:solidFill>
          <a:schemeClr val="bg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600" b="1" kern="1200">
        <a:solidFill>
          <a:schemeClr val="bg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600" b="1" kern="1200">
        <a:solidFill>
          <a:schemeClr val="bg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600" b="1" kern="1200">
        <a:solidFill>
          <a:schemeClr val="bg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4490"/>
  </p:normalViewPr>
  <p:slideViewPr>
    <p:cSldViewPr>
      <p:cViewPr varScale="1">
        <p:scale>
          <a:sx n="104" d="100"/>
          <a:sy n="104" d="100"/>
        </p:scale>
        <p:origin x="216" y="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4346B57-4E82-6648-9D57-E20E0A269E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23BE7BA-B00C-7340-95E2-4489D6075AB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ACCFA685-1A99-694A-A2D9-8AEC3BC6D43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69B72D38-CA91-7C40-8261-F03D6F1C2C7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A0282A-1DC8-3743-90E9-344A389735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35579C6-F5F4-494E-899B-4C8D9E82BB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9329FB1-0BCD-6A4D-B105-25615CBD0C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372ACC9-E6D3-F840-84F5-2FC136B2104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54212226-06D5-4648-8410-C84992F2074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</a:t>
            </a:r>
            <a:r>
              <a:rPr lang="en-US" altLang="ja-JP" noProof="0"/>
              <a:t> </a:t>
            </a:r>
            <a:r>
              <a:rPr lang="ja-JP" altLang="en-US" noProof="0"/>
              <a:t>テキストの書式設定</a:t>
            </a:r>
            <a:endParaRPr lang="en-US" altLang="ja-JP" noProof="0"/>
          </a:p>
          <a:p>
            <a:pPr lvl="1"/>
            <a:r>
              <a:rPr lang="ja-JP" altLang="en-US" noProof="0"/>
              <a:t>第</a:t>
            </a:r>
            <a:r>
              <a:rPr lang="en-US" altLang="ja-JP" noProof="0"/>
              <a:t> 2 </a:t>
            </a:r>
            <a:r>
              <a:rPr lang="ja-JP" altLang="en-US" noProof="0"/>
              <a:t>レベル</a:t>
            </a:r>
            <a:endParaRPr lang="en-US" altLang="ja-JP" noProof="0"/>
          </a:p>
          <a:p>
            <a:pPr lvl="2"/>
            <a:r>
              <a:rPr lang="ja-JP" altLang="en-US" noProof="0"/>
              <a:t>第</a:t>
            </a:r>
            <a:r>
              <a:rPr lang="en-US" altLang="ja-JP" noProof="0"/>
              <a:t> 3 </a:t>
            </a:r>
            <a:r>
              <a:rPr lang="ja-JP" altLang="en-US" noProof="0"/>
              <a:t>レベル</a:t>
            </a:r>
            <a:endParaRPr lang="en-US" altLang="ja-JP" noProof="0"/>
          </a:p>
          <a:p>
            <a:pPr lvl="3"/>
            <a:r>
              <a:rPr lang="ja-JP" altLang="en-US" noProof="0"/>
              <a:t>第</a:t>
            </a:r>
            <a:r>
              <a:rPr lang="en-US" altLang="ja-JP" noProof="0"/>
              <a:t> 4 </a:t>
            </a:r>
            <a:r>
              <a:rPr lang="ja-JP" altLang="en-US" noProof="0"/>
              <a:t>レベル</a:t>
            </a:r>
            <a:endParaRPr lang="en-US" altLang="ja-JP" noProof="0"/>
          </a:p>
          <a:p>
            <a:pPr lvl="4"/>
            <a:r>
              <a:rPr lang="ja-JP" altLang="en-US" noProof="0"/>
              <a:t>第</a:t>
            </a:r>
            <a:r>
              <a:rPr lang="en-US" altLang="ja-JP" noProof="0"/>
              <a:t> 5 </a:t>
            </a:r>
            <a:r>
              <a:rPr lang="ja-JP" altLang="en-US" noProof="0"/>
              <a:t>レベル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56DBC4FE-AA4C-874A-B573-26B71026E79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4E956E38-85EF-024B-B2DD-958B307CBD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926EFE-CABC-1D47-BDCB-0B9C2F8ADA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EC09255A-D2AD-584E-9111-8DFD78E81B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44FCE95C-8FF5-2543-82B1-E8AF39AE17A6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F5104C2-239E-AE4A-ADBA-B12FE2B0A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769AFEE-DA15-9B43-8313-64CC1D03F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10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3257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11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7523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4125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6946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14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0854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15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5569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16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432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17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0642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18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0543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19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30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CA6FB26F-9C06-CC4F-B80E-C85C8A5894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FE306CA-0866-C44B-B6F5-15AA42B4980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E6485919-4440-8C44-95B7-D3529539A5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9D9397C-B4FF-0849-ADA4-7E3782F012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20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8889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21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1290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22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7572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23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89886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24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0658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25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30097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26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4255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27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08079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28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71676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29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8732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7075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30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37966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31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0742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28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319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8614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951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CF7E73-5F99-0D46-865D-FC5072216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55F5952-A067-3C43-9667-9D66368B1840}" type="slidenum">
              <a:rPr lang="en-US" altLang="ja-JP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ja-JP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8784CBF-AF34-544B-9E3C-77AC64EA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D1282-45D0-E74F-9632-AB3C5AA75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64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C4B22E08-A4F8-B64D-BE47-45EF41F93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0" y="6635750"/>
            <a:ext cx="2063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800" b="0">
                <a:solidFill>
                  <a:schemeClr val="bg2"/>
                </a:solidFill>
              </a:rPr>
              <a:t>Copyright © the University of Tokyo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620000" cy="685800"/>
          </a:xfrm>
          <a:effectLst>
            <a:outerShdw blurRad="50800" dist="25399" dir="2700000" algn="ctr" rotWithShape="0">
              <a:schemeClr val="bg2">
                <a:alpha val="85001"/>
              </a:schemeClr>
            </a:outerShdw>
          </a:effectLst>
        </p:spPr>
        <p:txBody>
          <a:bodyPr/>
          <a:lstStyle>
            <a:lvl1pPr algn="ctr">
              <a:defRPr sz="4000">
                <a:solidFill>
                  <a:srgbClr val="256C48"/>
                </a:solidFill>
              </a:defRPr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57200" y="4038600"/>
            <a:ext cx="8077200" cy="381000"/>
          </a:xfrm>
        </p:spPr>
        <p:txBody>
          <a:bodyPr/>
          <a:lstStyle>
            <a:lvl1pPr marL="0" indent="0" algn="ctr">
              <a:buFont typeface="Wingdings" charset="2"/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AD3D7B-5614-934F-9158-55F758244C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white">
          <a:xfrm>
            <a:off x="3124200" y="6665913"/>
            <a:ext cx="2895600" cy="152400"/>
          </a:xfrm>
          <a:prstGeom prst="rect">
            <a:avLst/>
          </a:prstGeom>
          <a:effectLst>
            <a:outerShdw dist="88900" dir="5940002" algn="ctr" rotWithShape="0">
              <a:srgbClr val="4C4C4C">
                <a:alpha val="6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2E6568"/>
                </a:solidFill>
                <a:latin typeface="Verdana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893780-EAC6-EB4B-BCA7-19CF6B587C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white">
          <a:xfrm>
            <a:off x="76200" y="6669088"/>
            <a:ext cx="533400" cy="152400"/>
          </a:xfrm>
        </p:spPr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7FE9AB76-C931-074B-8921-DB18A1BF747C}" type="slidenum">
              <a:rPr lang="en-US" altLang="ja-JP"/>
              <a:pPr>
                <a:defRPr/>
              </a:pPr>
              <a:t>‹#›</a:t>
            </a:fld>
            <a:endParaRPr lang="en-US" altLang="ja-JP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8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0F9C8E-B705-6749-B8D8-56C2BA6F9DA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CA3D9313-8975-3B49-B0DE-D680F063DED1}" type="slidenum">
              <a:rPr lang="en-US" altLang="ja-JP" smtClean="0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410352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2750" y="254000"/>
            <a:ext cx="2076450" cy="62658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3400" y="254000"/>
            <a:ext cx="6076950" cy="62658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5E38EC-DCE1-8741-969C-57E1AE22CBF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296A9181-C495-804D-87B1-6D6A84A763A1}" type="slidenum">
              <a:rPr lang="en-US" altLang="ja-JP" smtClean="0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2163379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254000"/>
            <a:ext cx="8305800" cy="563563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4000500" cy="50720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838700" y="1447800"/>
            <a:ext cx="4000500" cy="245903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838700" y="4059238"/>
            <a:ext cx="4000500" cy="24606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275CA5-634D-E443-9E2F-7AE697ED3C1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84FBEF13-E170-8D4C-AF58-58C85A804AD6}" type="slidenum">
              <a:rPr lang="en-US" altLang="ja-JP" smtClean="0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334382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75C8BE-7AAE-3342-BD5C-02AC8E4D9F1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FB49C43F-E6F5-654D-B327-0D35D436853B}" type="slidenum">
              <a:rPr lang="en-US" altLang="ja-JP" smtClean="0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13044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0FDD5A-4067-124D-A379-8A39D9804E4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8CC61A9D-6F47-6647-8EF3-4CB653601E1E}" type="slidenum">
              <a:rPr lang="en-US" altLang="ja-JP" smtClean="0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162938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4000500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38700" y="1447800"/>
            <a:ext cx="4000500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0B1895-8BDA-3E47-A9F2-033D8DCB92A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28503D8F-F602-EF43-90FA-2E5A1F94BE28}" type="slidenum">
              <a:rPr lang="en-US" altLang="ja-JP" smtClean="0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184036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E4C0A14-DBBF-D64C-A062-FE0AD7C4FE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88077CEC-DEDA-B443-9383-FF159F636442}" type="slidenum">
              <a:rPr lang="en-US" altLang="ja-JP" smtClean="0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125474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C3D0BE3-6F92-554B-8461-9FF971B1D10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0F2568FE-5B3C-B849-B5AD-61A2278A42AF}" type="slidenum">
              <a:rPr lang="en-US" altLang="ja-JP" smtClean="0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388048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BDBE497-080E-3043-B34B-06FF09FF4C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B154D9A1-1985-C042-AD03-CABD4077A79D}" type="slidenum">
              <a:rPr lang="en-US" altLang="ja-JP" smtClean="0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391501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498DD8-5891-2A4F-B104-2C032D147D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90183591-6FDD-C040-9CEB-FFCE8EC43253}" type="slidenum">
              <a:rPr lang="en-US" altLang="ja-JP" smtClean="0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84348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C1F4FE-3210-0F4F-927D-1A5EF86137B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6143F2DE-95A1-CE4A-803C-141C417CB8B8}" type="slidenum">
              <a:rPr lang="en-US" altLang="ja-JP" smtClean="0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377748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C06ADE2-FF9C-C747-AA45-F430827B5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81534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7A2E64-64FF-9346-8177-11D982F8F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533400" y="254000"/>
            <a:ext cx="8305800" cy="563563"/>
          </a:xfrm>
          <a:prstGeom prst="rect">
            <a:avLst/>
          </a:prstGeom>
          <a:noFill/>
          <a:ln>
            <a:noFill/>
          </a:ln>
          <a:effectLst>
            <a:outerShdw blurRad="63500" dist="25399" dir="2459963" algn="ctr" rotWithShape="0">
              <a:srgbClr val="2E6568">
                <a:alpha val="7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17A8D6A-069D-CB4A-9512-12096459B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0" y="6604000"/>
            <a:ext cx="2063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800" b="0">
                <a:solidFill>
                  <a:schemeClr val="bg2"/>
                </a:solidFill>
              </a:rPr>
              <a:t>Copyright © the University of Tokyo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8C3562B3-C6E1-974D-B107-C5DA821706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619500" y="6605588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2E6568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&lt; </a:t>
            </a:r>
            <a:fld id="{ABA3C1DF-CE48-5F42-B9D2-8D33946F90D7}" type="slidenum">
              <a:rPr lang="en-US" altLang="ja-JP" smtClean="0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15000"/>
        </a:spcBef>
        <a:spcAft>
          <a:spcPct val="20000"/>
        </a:spcAft>
        <a:buClr>
          <a:srgbClr val="21462F"/>
        </a:buClr>
        <a:buSzPct val="75000"/>
        <a:buFont typeface="Wingdings" pitchFamily="2" charset="2"/>
        <a:buChar char=""/>
        <a:defRPr sz="2800" b="1">
          <a:solidFill>
            <a:srgbClr val="256C4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20000"/>
        </a:spcAft>
        <a:buClr>
          <a:srgbClr val="5A998E"/>
        </a:buClr>
        <a:buFont typeface="Wingdings" pitchFamily="2" charset="2"/>
        <a:buChar char="w"/>
        <a:defRPr kumimoji="1" sz="2600">
          <a:solidFill>
            <a:srgbClr val="4C4C4C"/>
          </a:solidFill>
          <a:latin typeface="+mn-ea"/>
          <a:ea typeface="+mn-ea"/>
        </a:defRPr>
      </a:lvl2pPr>
      <a:lvl3pPr marL="1143000" indent="-228600" algn="l" rtl="0" eaLnBrk="0" fontAlgn="base" hangingPunct="0">
        <a:spcBef>
          <a:spcPct val="15000"/>
        </a:spcBef>
        <a:spcAft>
          <a:spcPct val="20000"/>
        </a:spcAft>
        <a:buClr>
          <a:srgbClr val="6B988E"/>
        </a:buClr>
        <a:buChar char="•"/>
        <a:defRPr kumimoji="1" sz="2400">
          <a:solidFill>
            <a:srgbClr val="4C4C4C"/>
          </a:solidFill>
          <a:latin typeface="+mn-ea"/>
          <a:ea typeface="+mn-ea"/>
        </a:defRPr>
      </a:lvl3pPr>
      <a:lvl4pPr marL="1600200" indent="-228600" algn="l" rtl="0" eaLnBrk="0" fontAlgn="base" hangingPunct="0">
        <a:spcBef>
          <a:spcPct val="15000"/>
        </a:spcBef>
        <a:spcAft>
          <a:spcPct val="20000"/>
        </a:spcAft>
        <a:buChar char="–"/>
        <a:defRPr kumimoji="1" sz="2000">
          <a:solidFill>
            <a:srgbClr val="4C4C4C"/>
          </a:solidFill>
          <a:latin typeface="+mn-ea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B988E"/>
        </a:buClr>
        <a:buChar char="»"/>
        <a:defRPr kumimoji="1" sz="1600">
          <a:solidFill>
            <a:srgbClr val="6B988E"/>
          </a:solidFill>
          <a:latin typeface="+mn-ea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B988E"/>
        </a:buClr>
        <a:buChar char="»"/>
        <a:defRPr sz="1600">
          <a:solidFill>
            <a:srgbClr val="6B988E"/>
          </a:solidFill>
          <a:latin typeface="+mn-ea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B988E"/>
        </a:buClr>
        <a:buChar char="»"/>
        <a:defRPr sz="1600">
          <a:solidFill>
            <a:srgbClr val="6B988E"/>
          </a:solidFill>
          <a:latin typeface="+mn-ea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B988E"/>
        </a:buClr>
        <a:buChar char="»"/>
        <a:defRPr sz="1600">
          <a:solidFill>
            <a:srgbClr val="6B988E"/>
          </a:solidFill>
          <a:latin typeface="+mn-ea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B988E"/>
        </a:buClr>
        <a:buChar char="»"/>
        <a:defRPr sz="1600">
          <a:solidFill>
            <a:srgbClr val="6B988E"/>
          </a:solidFill>
          <a:latin typeface="+mn-ea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ecture.ecc.u-tokyo.ac.jp/johzu/joho/Data/newLogicSimulator/simcir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316D6A08-EE4B-384B-B7DA-1467B13A97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effectLst>
            <a:outerShdw blurRad="63500" dist="88900" dir="5940002" algn="ctr" rotWithShape="0">
              <a:srgbClr val="4C4C4C">
                <a:alpha val="6998"/>
              </a:srgbClr>
            </a:outerShdw>
          </a:effectLst>
        </p:spPr>
        <p:txBody>
          <a:bodyPr/>
          <a:lstStyle>
            <a:lvl1pPr>
              <a:defRPr sz="2800" b="1">
                <a:solidFill>
                  <a:srgbClr val="256C48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kumimoji="1" sz="2600">
                <a:solidFill>
                  <a:srgbClr val="4C4C4C"/>
                </a:solidFill>
                <a:latin typeface="ＭＳ Ｐゴシック" charset="0"/>
                <a:ea typeface="ＭＳ Ｐゴシック" charset="0"/>
              </a:defRPr>
            </a:lvl2pPr>
            <a:lvl3pPr>
              <a:defRPr kumimoji="1" sz="2400">
                <a:solidFill>
                  <a:srgbClr val="4C4C4C"/>
                </a:solidFill>
                <a:latin typeface="ＭＳ Ｐゴシック" charset="0"/>
                <a:ea typeface="ＭＳ Ｐゴシック" charset="0"/>
              </a:defRPr>
            </a:lvl3pPr>
            <a:lvl4pPr>
              <a:defRPr kumimoji="1" sz="2000">
                <a:solidFill>
                  <a:srgbClr val="4C4C4C"/>
                </a:solidFill>
                <a:latin typeface="ＭＳ Ｐゴシック" charset="0"/>
                <a:ea typeface="ＭＳ Ｐゴシック" charset="0"/>
              </a:defRPr>
            </a:lvl4pPr>
            <a:lvl5pPr>
              <a:defRPr kumimoji="1" sz="1600">
                <a:solidFill>
                  <a:srgbClr val="6B988E"/>
                </a:solidFill>
                <a:latin typeface="ＭＳ Ｐゴシック" charset="0"/>
                <a:ea typeface="ＭＳ Ｐゴシック" charset="0"/>
              </a:defRPr>
            </a:lvl5pPr>
            <a:lvl6pPr eaLnBrk="0" hangingPunct="0">
              <a:defRPr kumimoji="1" sz="1600">
                <a:solidFill>
                  <a:srgbClr val="6B988E"/>
                </a:solidFill>
                <a:latin typeface="ＭＳ Ｐゴシック" charset="0"/>
                <a:ea typeface="ＭＳ Ｐゴシック" charset="0"/>
              </a:defRPr>
            </a:lvl6pPr>
            <a:lvl7pPr eaLnBrk="0" hangingPunct="0">
              <a:defRPr kumimoji="1" sz="1600">
                <a:solidFill>
                  <a:srgbClr val="6B988E"/>
                </a:solidFill>
                <a:latin typeface="ＭＳ Ｐゴシック" charset="0"/>
                <a:ea typeface="ＭＳ Ｐゴシック" charset="0"/>
              </a:defRPr>
            </a:lvl7pPr>
            <a:lvl8pPr eaLnBrk="0" hangingPunct="0">
              <a:defRPr kumimoji="1" sz="1600">
                <a:solidFill>
                  <a:srgbClr val="6B988E"/>
                </a:solidFill>
                <a:latin typeface="ＭＳ Ｐゴシック" charset="0"/>
                <a:ea typeface="ＭＳ Ｐゴシック" charset="0"/>
              </a:defRPr>
            </a:lvl8pPr>
            <a:lvl9pPr eaLnBrk="0" hangingPunct="0">
              <a:defRPr kumimoji="1" sz="1600">
                <a:solidFill>
                  <a:srgbClr val="6B988E"/>
                </a:solidFill>
                <a:latin typeface="ＭＳ Ｐゴシック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altLang="ja-JP" sz="1200" b="0">
              <a:solidFill>
                <a:srgbClr val="2E6568"/>
              </a:solidFill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CEB0038E-E4BA-4A44-B4CE-963571E6B4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ffectLst>
            <a:outerShdw dist="25399" dir="2700000" algn="ctr" rotWithShape="0">
              <a:schemeClr val="bg2">
                <a:alpha val="85001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ja-JP" sz="3600" dirty="0" err="1"/>
              <a:t>Simcir</a:t>
            </a:r>
            <a:r>
              <a:rPr lang="ja-JP" altLang="en-US" sz="3600"/>
              <a:t>によるディジタル回路の演習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2800" dirty="0" err="1"/>
              <a:t>Simcir</a:t>
            </a:r>
            <a:r>
              <a:rPr lang="ja-JP" altLang="en-US" sz="2800"/>
              <a:t>の基本操作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784224"/>
          </a:xfrm>
        </p:spPr>
        <p:txBody>
          <a:bodyPr/>
          <a:lstStyle/>
          <a:p>
            <a:pPr eaLnBrk="1" hangingPunct="1"/>
            <a:r>
              <a:rPr lang="ja-JP" altLang="en-US"/>
              <a:t>サイドパネルへのドラッグで要素消去</a:t>
            </a:r>
            <a:endParaRPr lang="en-US" altLang="ja-JP" dirty="0"/>
          </a:p>
        </p:txBody>
      </p:sp>
      <p:pic>
        <p:nvPicPr>
          <p:cNvPr id="3" name="図 2" descr="グラフ, 折れ線グラフ, 散布図&#10;&#10;自動的に生成された説明">
            <a:extLst>
              <a:ext uri="{FF2B5EF4-FFF2-40B4-BE49-F238E27FC236}">
                <a16:creationId xmlns:a16="http://schemas.microsoft.com/office/drawing/2014/main" id="{C7071D4B-B11D-3E42-AA60-4576F89D5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0859"/>
            <a:ext cx="9144000" cy="50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1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2800" dirty="0" err="1"/>
              <a:t>Simcir</a:t>
            </a:r>
            <a:r>
              <a:rPr lang="ja-JP" altLang="en-US" sz="2800"/>
              <a:t>の基本操作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784224"/>
          </a:xfrm>
        </p:spPr>
        <p:txBody>
          <a:bodyPr/>
          <a:lstStyle/>
          <a:p>
            <a:pPr eaLnBrk="1" hangingPunct="1"/>
            <a:r>
              <a:rPr lang="ja-JP" altLang="en-US"/>
              <a:t>ドラッグの領域指定で，複数要素をまとめて</a:t>
            </a:r>
            <a:r>
              <a:rPr lang="en-US" altLang="ja-JP" dirty="0"/>
              <a:t>…</a:t>
            </a:r>
          </a:p>
        </p:txBody>
      </p:sp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5EDEACA3-84D8-8942-97E7-FA43E297B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6" y="1810896"/>
            <a:ext cx="9144000" cy="503714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D64B08-E7B8-7B4F-BE43-C9767EE55BA0}"/>
              </a:ext>
            </a:extLst>
          </p:cNvPr>
          <p:cNvSpPr txBox="1"/>
          <p:nvPr/>
        </p:nvSpPr>
        <p:spPr>
          <a:xfrm>
            <a:off x="1475656" y="2006222"/>
            <a:ext cx="2457724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0">
                <a:solidFill>
                  <a:srgbClr val="000000"/>
                </a:solidFill>
              </a:rPr>
              <a:t>マウスボタンプレスで</a:t>
            </a:r>
            <a:endParaRPr kumimoji="1" lang="en-US" altLang="ja-JP" sz="2000" b="0" dirty="0">
              <a:solidFill>
                <a:srgbClr val="000000"/>
              </a:solidFill>
            </a:endParaRPr>
          </a:p>
          <a:p>
            <a:r>
              <a:rPr kumimoji="1" lang="ja-JP" altLang="en-US" sz="2000" b="0">
                <a:solidFill>
                  <a:srgbClr val="000000"/>
                </a:solidFill>
              </a:rPr>
              <a:t>ドラッグ開始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C03EC33-FC27-794F-96A3-F5D392ACBEDA}"/>
              </a:ext>
            </a:extLst>
          </p:cNvPr>
          <p:cNvCxnSpPr>
            <a:cxnSpLocks/>
          </p:cNvCxnSpPr>
          <p:nvPr/>
        </p:nvCxnSpPr>
        <p:spPr bwMode="auto">
          <a:xfrm>
            <a:off x="3933380" y="2360165"/>
            <a:ext cx="350588" cy="353943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643127-1AF8-DB4F-9264-F814CA1B1C69}"/>
              </a:ext>
            </a:extLst>
          </p:cNvPr>
          <p:cNvSpPr txBox="1"/>
          <p:nvPr/>
        </p:nvSpPr>
        <p:spPr>
          <a:xfrm>
            <a:off x="5364088" y="4653136"/>
            <a:ext cx="2799164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0">
                <a:solidFill>
                  <a:srgbClr val="000000"/>
                </a:solidFill>
              </a:rPr>
              <a:t>マウスボタンリリースで</a:t>
            </a:r>
            <a:endParaRPr kumimoji="1" lang="en-US" altLang="ja-JP" sz="2000" b="0" dirty="0">
              <a:solidFill>
                <a:srgbClr val="000000"/>
              </a:solidFill>
            </a:endParaRPr>
          </a:p>
          <a:p>
            <a:r>
              <a:rPr kumimoji="1" lang="ja-JP" altLang="en-US" sz="2000" b="0">
                <a:solidFill>
                  <a:srgbClr val="000000"/>
                </a:solidFill>
              </a:rPr>
              <a:t>ドラッグ終了（指定完了）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DCEEE6A-52B6-844E-BC75-3AD720AA2278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V="1">
            <a:off x="6763670" y="4198482"/>
            <a:ext cx="904674" cy="45465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91706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2800" dirty="0" err="1"/>
              <a:t>Simcir</a:t>
            </a:r>
            <a:r>
              <a:rPr lang="ja-JP" altLang="en-US" sz="2800"/>
              <a:t>の基本操作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784224"/>
          </a:xfrm>
        </p:spPr>
        <p:txBody>
          <a:bodyPr/>
          <a:lstStyle/>
          <a:p>
            <a:pPr eaLnBrk="1" hangingPunct="1"/>
            <a:r>
              <a:rPr lang="ja-JP" altLang="en-US"/>
              <a:t>複数要素をまとめて，移動・消去できる</a:t>
            </a:r>
            <a:endParaRPr lang="en-US" altLang="ja-JP" dirty="0"/>
          </a:p>
        </p:txBody>
      </p:sp>
      <p:pic>
        <p:nvPicPr>
          <p:cNvPr id="3" name="図 2" descr="グラフ&#10;&#10;自動的に生成された説明">
            <a:extLst>
              <a:ext uri="{FF2B5EF4-FFF2-40B4-BE49-F238E27FC236}">
                <a16:creationId xmlns:a16="http://schemas.microsoft.com/office/drawing/2014/main" id="{EFAAC5DC-89AF-F54B-A3C0-1F28D8DEE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7882"/>
            <a:ext cx="9144000" cy="50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66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2800"/>
              <a:t>基本的なゲート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784224"/>
          </a:xfrm>
        </p:spPr>
        <p:txBody>
          <a:bodyPr/>
          <a:lstStyle/>
          <a:p>
            <a:pPr eaLnBrk="1" hangingPunct="1"/>
            <a:r>
              <a:rPr lang="en-US" altLang="ja-JP" dirty="0"/>
              <a:t>NOT</a:t>
            </a:r>
            <a:r>
              <a:rPr lang="ja-JP" altLang="en-US"/>
              <a:t>ゲート</a:t>
            </a:r>
            <a:endParaRPr lang="en-US" altLang="ja-JP" dirty="0"/>
          </a:p>
        </p:txBody>
      </p:sp>
      <p:pic>
        <p:nvPicPr>
          <p:cNvPr id="3" name="図 2" descr="グラフ&#10;&#10;自動的に生成された説明">
            <a:extLst>
              <a:ext uri="{FF2B5EF4-FFF2-40B4-BE49-F238E27FC236}">
                <a16:creationId xmlns:a16="http://schemas.microsoft.com/office/drawing/2014/main" id="{EA723BAC-FA7B-B149-AB0A-560AEE3B7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5" y="1820859"/>
            <a:ext cx="9144000" cy="503714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139B41-1610-FA4F-AEF4-8DA62BF046E2}"/>
              </a:ext>
            </a:extLst>
          </p:cNvPr>
          <p:cNvSpPr txBox="1"/>
          <p:nvPr/>
        </p:nvSpPr>
        <p:spPr>
          <a:xfrm>
            <a:off x="2339752" y="4139374"/>
            <a:ext cx="2954655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0">
                <a:solidFill>
                  <a:srgbClr val="000000"/>
                </a:solidFill>
              </a:rPr>
              <a:t>スイッチ</a:t>
            </a:r>
            <a:r>
              <a:rPr kumimoji="1" lang="en-US" altLang="ja-JP" sz="2000" b="0" dirty="0">
                <a:solidFill>
                  <a:srgbClr val="000000"/>
                </a:solidFill>
              </a:rPr>
              <a:t>Off</a:t>
            </a:r>
            <a:r>
              <a:rPr kumimoji="1" lang="ja-JP" altLang="en-US" sz="2000" b="0">
                <a:solidFill>
                  <a:srgbClr val="000000"/>
                </a:solidFill>
              </a:rPr>
              <a:t>で，</a:t>
            </a:r>
            <a:r>
              <a:rPr kumimoji="1" lang="en-US" altLang="ja-JP" sz="2000" b="0" dirty="0">
                <a:solidFill>
                  <a:srgbClr val="000000"/>
                </a:solidFill>
              </a:rPr>
              <a:t>LED</a:t>
            </a:r>
            <a:r>
              <a:rPr kumimoji="1" lang="ja-JP" altLang="en-US" sz="2000" b="0">
                <a:solidFill>
                  <a:srgbClr val="000000"/>
                </a:solidFill>
              </a:rPr>
              <a:t>は</a:t>
            </a:r>
            <a:r>
              <a:rPr kumimoji="1" lang="en-US" altLang="ja-JP" sz="2000" b="0" dirty="0">
                <a:solidFill>
                  <a:srgbClr val="000000"/>
                </a:solidFill>
              </a:rPr>
              <a:t>On</a:t>
            </a:r>
          </a:p>
        </p:txBody>
      </p:sp>
      <p:graphicFrame>
        <p:nvGraphicFramePr>
          <p:cNvPr id="7" name="表 4">
            <a:extLst>
              <a:ext uri="{FF2B5EF4-FFF2-40B4-BE49-F238E27FC236}">
                <a16:creationId xmlns:a16="http://schemas.microsoft.com/office/drawing/2014/main" id="{0D08CF88-D807-FD49-B79B-315660D4B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970955"/>
              </p:ext>
            </p:extLst>
          </p:nvPr>
        </p:nvGraphicFramePr>
        <p:xfrm>
          <a:off x="6228184" y="4556801"/>
          <a:ext cx="1858859" cy="119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0804">
                  <a:extLst>
                    <a:ext uri="{9D8B030D-6E8A-4147-A177-3AD203B41FA5}">
                      <a16:colId xmlns:a16="http://schemas.microsoft.com/office/drawing/2014/main" val="339666664"/>
                    </a:ext>
                  </a:extLst>
                </a:gridCol>
                <a:gridCol w="1118055">
                  <a:extLst>
                    <a:ext uri="{9D8B030D-6E8A-4147-A177-3AD203B41FA5}">
                      <a16:colId xmlns:a16="http://schemas.microsoft.com/office/drawing/2014/main" val="4271720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i="1" dirty="0">
                          <a:solidFill>
                            <a:srgbClr val="000000"/>
                          </a:solidFill>
                          <a:latin typeface="Times" pitchFamily="2" charset="0"/>
                        </a:rPr>
                        <a:t>x</a:t>
                      </a:r>
                      <a:endParaRPr kumimoji="1" lang="ja-JP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NOT(</a:t>
                      </a:r>
                      <a:r>
                        <a:rPr kumimoji="1" lang="en-US" altLang="ja-JP" sz="2400" b="0" i="1" dirty="0">
                          <a:solidFill>
                            <a:srgbClr val="000000"/>
                          </a:solidFill>
                          <a:latin typeface="Times" pitchFamily="2" charset="0"/>
                        </a:rPr>
                        <a:t>x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414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87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079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239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2800"/>
              <a:t>基本的なゲート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784224"/>
          </a:xfrm>
        </p:spPr>
        <p:txBody>
          <a:bodyPr/>
          <a:lstStyle/>
          <a:p>
            <a:pPr eaLnBrk="1" hangingPunct="1"/>
            <a:r>
              <a:rPr lang="en-US" altLang="ja-JP" dirty="0"/>
              <a:t>NOT</a:t>
            </a:r>
            <a:r>
              <a:rPr lang="ja-JP" altLang="en-US"/>
              <a:t>ゲート</a:t>
            </a:r>
            <a:endParaRPr lang="en-US" altLang="ja-JP" dirty="0"/>
          </a:p>
        </p:txBody>
      </p:sp>
      <p:pic>
        <p:nvPicPr>
          <p:cNvPr id="3" name="図 2" descr="グラフ&#10;&#10;自動的に生成された説明">
            <a:extLst>
              <a:ext uri="{FF2B5EF4-FFF2-40B4-BE49-F238E27FC236}">
                <a16:creationId xmlns:a16="http://schemas.microsoft.com/office/drawing/2014/main" id="{C4760BF0-8B82-B843-BBF1-2F98BDAF0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0859"/>
            <a:ext cx="9144000" cy="503714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481CED4-5F32-FF46-AC5E-3F40C5FB9D37}"/>
              </a:ext>
            </a:extLst>
          </p:cNvPr>
          <p:cNvSpPr txBox="1"/>
          <p:nvPr/>
        </p:nvSpPr>
        <p:spPr>
          <a:xfrm>
            <a:off x="2339752" y="4139374"/>
            <a:ext cx="2954655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0">
                <a:solidFill>
                  <a:srgbClr val="000000"/>
                </a:solidFill>
              </a:rPr>
              <a:t>スイッチ</a:t>
            </a:r>
            <a:r>
              <a:rPr kumimoji="1" lang="en-US" altLang="ja-JP" sz="2000" b="0" dirty="0">
                <a:solidFill>
                  <a:srgbClr val="000000"/>
                </a:solidFill>
              </a:rPr>
              <a:t>On</a:t>
            </a:r>
            <a:r>
              <a:rPr kumimoji="1" lang="ja-JP" altLang="en-US" sz="2000" b="0">
                <a:solidFill>
                  <a:srgbClr val="000000"/>
                </a:solidFill>
              </a:rPr>
              <a:t>で，</a:t>
            </a:r>
            <a:r>
              <a:rPr kumimoji="1" lang="en-US" altLang="ja-JP" sz="2000" b="0" dirty="0">
                <a:solidFill>
                  <a:srgbClr val="000000"/>
                </a:solidFill>
              </a:rPr>
              <a:t>LED</a:t>
            </a:r>
            <a:r>
              <a:rPr kumimoji="1" lang="ja-JP" altLang="en-US" sz="2000" b="0">
                <a:solidFill>
                  <a:srgbClr val="000000"/>
                </a:solidFill>
              </a:rPr>
              <a:t>は</a:t>
            </a:r>
            <a:r>
              <a:rPr kumimoji="1" lang="en-US" altLang="ja-JP" sz="2000" b="0" dirty="0">
                <a:solidFill>
                  <a:srgbClr val="000000"/>
                </a:solidFill>
              </a:rPr>
              <a:t>Off</a:t>
            </a:r>
          </a:p>
        </p:txBody>
      </p:sp>
      <p:graphicFrame>
        <p:nvGraphicFramePr>
          <p:cNvPr id="7" name="表 4">
            <a:extLst>
              <a:ext uri="{FF2B5EF4-FFF2-40B4-BE49-F238E27FC236}">
                <a16:creationId xmlns:a16="http://schemas.microsoft.com/office/drawing/2014/main" id="{733D146E-4F14-944C-B21E-721525B66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291041"/>
              </p:ext>
            </p:extLst>
          </p:nvPr>
        </p:nvGraphicFramePr>
        <p:xfrm>
          <a:off x="6228184" y="4556801"/>
          <a:ext cx="1858859" cy="119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0804">
                  <a:extLst>
                    <a:ext uri="{9D8B030D-6E8A-4147-A177-3AD203B41FA5}">
                      <a16:colId xmlns:a16="http://schemas.microsoft.com/office/drawing/2014/main" val="339666664"/>
                    </a:ext>
                  </a:extLst>
                </a:gridCol>
                <a:gridCol w="1118055">
                  <a:extLst>
                    <a:ext uri="{9D8B030D-6E8A-4147-A177-3AD203B41FA5}">
                      <a16:colId xmlns:a16="http://schemas.microsoft.com/office/drawing/2014/main" val="4271720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i="1" dirty="0">
                          <a:solidFill>
                            <a:srgbClr val="000000"/>
                          </a:solidFill>
                          <a:latin typeface="Times" pitchFamily="2" charset="0"/>
                        </a:rPr>
                        <a:t>x</a:t>
                      </a:r>
                      <a:endParaRPr kumimoji="1" lang="ja-JP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NOT(</a:t>
                      </a:r>
                      <a:r>
                        <a:rPr kumimoji="1" lang="en-US" altLang="ja-JP" sz="2400" b="0" i="1" dirty="0">
                          <a:solidFill>
                            <a:srgbClr val="000000"/>
                          </a:solidFill>
                          <a:latin typeface="Times" pitchFamily="2" charset="0"/>
                        </a:rPr>
                        <a:t>x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414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87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079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095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2800"/>
              <a:t>基本的なゲート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784224"/>
          </a:xfrm>
        </p:spPr>
        <p:txBody>
          <a:bodyPr/>
          <a:lstStyle/>
          <a:p>
            <a:pPr eaLnBrk="1" hangingPunct="1"/>
            <a:r>
              <a:rPr lang="en-US" altLang="ja-JP" dirty="0"/>
              <a:t>OR</a:t>
            </a:r>
            <a:r>
              <a:rPr lang="ja-JP" altLang="en-US"/>
              <a:t>ゲート</a:t>
            </a:r>
            <a:endParaRPr lang="en-US" altLang="ja-JP" dirty="0"/>
          </a:p>
        </p:txBody>
      </p:sp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DB8CE562-8F8C-624C-B4DA-3F2D4908E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55" y="1820859"/>
            <a:ext cx="9144000" cy="503714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583FA1-A5A1-1B42-9C88-EAD4CCA00F30}"/>
              </a:ext>
            </a:extLst>
          </p:cNvPr>
          <p:cNvSpPr txBox="1"/>
          <p:nvPr/>
        </p:nvSpPr>
        <p:spPr>
          <a:xfrm>
            <a:off x="1763688" y="4476915"/>
            <a:ext cx="3905236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0">
                <a:solidFill>
                  <a:srgbClr val="000000"/>
                </a:solidFill>
              </a:rPr>
              <a:t>２つのスイッチが</a:t>
            </a:r>
            <a:r>
              <a:rPr kumimoji="1" lang="en-US" altLang="ja-JP" sz="2000" b="0" dirty="0">
                <a:solidFill>
                  <a:srgbClr val="000000"/>
                </a:solidFill>
              </a:rPr>
              <a:t>Off</a:t>
            </a:r>
            <a:r>
              <a:rPr kumimoji="1" lang="ja-JP" altLang="en-US" sz="2000" b="0">
                <a:solidFill>
                  <a:srgbClr val="000000"/>
                </a:solidFill>
              </a:rPr>
              <a:t>で，</a:t>
            </a:r>
            <a:r>
              <a:rPr kumimoji="1" lang="en-US" altLang="ja-JP" sz="2000" b="0" dirty="0">
                <a:solidFill>
                  <a:srgbClr val="000000"/>
                </a:solidFill>
              </a:rPr>
              <a:t>LED</a:t>
            </a:r>
            <a:r>
              <a:rPr kumimoji="1" lang="ja-JP" altLang="en-US" sz="2000" b="0">
                <a:solidFill>
                  <a:srgbClr val="000000"/>
                </a:solidFill>
              </a:rPr>
              <a:t>は</a:t>
            </a:r>
            <a:r>
              <a:rPr kumimoji="1" lang="en-US" altLang="ja-JP" sz="2000" b="0" dirty="0">
                <a:solidFill>
                  <a:srgbClr val="000000"/>
                </a:solidFill>
              </a:rPr>
              <a:t>Off</a:t>
            </a:r>
          </a:p>
        </p:txBody>
      </p:sp>
      <p:graphicFrame>
        <p:nvGraphicFramePr>
          <p:cNvPr id="7" name="表 4">
            <a:extLst>
              <a:ext uri="{FF2B5EF4-FFF2-40B4-BE49-F238E27FC236}">
                <a16:creationId xmlns:a16="http://schemas.microsoft.com/office/drawing/2014/main" id="{54526889-EBD9-884F-B10A-9286181EA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634062"/>
              </p:ext>
            </p:extLst>
          </p:nvPr>
        </p:nvGraphicFramePr>
        <p:xfrm>
          <a:off x="6097517" y="4149080"/>
          <a:ext cx="2713083" cy="194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0804">
                  <a:extLst>
                    <a:ext uri="{9D8B030D-6E8A-4147-A177-3AD203B41FA5}">
                      <a16:colId xmlns:a16="http://schemas.microsoft.com/office/drawing/2014/main" val="339666664"/>
                    </a:ext>
                  </a:extLst>
                </a:gridCol>
                <a:gridCol w="740804">
                  <a:extLst>
                    <a:ext uri="{9D8B030D-6E8A-4147-A177-3AD203B41FA5}">
                      <a16:colId xmlns:a16="http://schemas.microsoft.com/office/drawing/2014/main" val="1831279077"/>
                    </a:ext>
                  </a:extLst>
                </a:gridCol>
                <a:gridCol w="1231475">
                  <a:extLst>
                    <a:ext uri="{9D8B030D-6E8A-4147-A177-3AD203B41FA5}">
                      <a16:colId xmlns:a16="http://schemas.microsoft.com/office/drawing/2014/main" val="4271720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i="1" dirty="0">
                          <a:solidFill>
                            <a:srgbClr val="000000"/>
                          </a:solidFill>
                          <a:latin typeface="Times" pitchFamily="2" charset="0"/>
                        </a:rPr>
                        <a:t>x</a:t>
                      </a:r>
                      <a:endParaRPr kumimoji="1" lang="ja-JP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i="1" dirty="0">
                          <a:solidFill>
                            <a:srgbClr val="000000"/>
                          </a:solidFill>
                          <a:latin typeface="Times" pitchFamily="2" charset="0"/>
                        </a:rPr>
                        <a:t>y</a:t>
                      </a:r>
                      <a:endParaRPr kumimoji="1" lang="ja-JP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OR(</a:t>
                      </a:r>
                      <a:r>
                        <a:rPr kumimoji="1" lang="en-US" altLang="ja-JP" sz="2400" b="0" i="1" dirty="0">
                          <a:solidFill>
                            <a:srgbClr val="000000"/>
                          </a:solidFill>
                          <a:latin typeface="Times" pitchFamily="2" charset="0"/>
                        </a:rPr>
                        <a:t>x</a:t>
                      </a:r>
                      <a:r>
                        <a:rPr kumimoji="1" lang="en-US" altLang="ja-JP" dirty="0"/>
                        <a:t>,</a:t>
                      </a:r>
                      <a:r>
                        <a:rPr kumimoji="1" lang="en-US" altLang="ja-JP" sz="1800" b="0" i="1" dirty="0">
                          <a:solidFill>
                            <a:srgbClr val="000000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kumimoji="1" lang="en-US" altLang="ja-JP" sz="2400" b="0" i="1" dirty="0">
                          <a:solidFill>
                            <a:srgbClr val="000000"/>
                          </a:solidFill>
                          <a:latin typeface="Times" pitchFamily="2" charset="0"/>
                        </a:rPr>
                        <a:t>y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414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87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079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27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524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350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2800"/>
              <a:t>基本的なゲート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784224"/>
          </a:xfrm>
        </p:spPr>
        <p:txBody>
          <a:bodyPr/>
          <a:lstStyle/>
          <a:p>
            <a:pPr eaLnBrk="1" hangingPunct="1"/>
            <a:r>
              <a:rPr lang="en-US" altLang="ja-JP" dirty="0"/>
              <a:t>OR</a:t>
            </a:r>
            <a:r>
              <a:rPr lang="ja-JP" altLang="en-US"/>
              <a:t>ゲート</a:t>
            </a:r>
            <a:endParaRPr lang="en-US" altLang="ja-JP" dirty="0"/>
          </a:p>
        </p:txBody>
      </p:sp>
      <p:pic>
        <p:nvPicPr>
          <p:cNvPr id="3" name="図 2" descr="グラフ, ダイアグラム&#10;&#10;自動的に生成された説明">
            <a:extLst>
              <a:ext uri="{FF2B5EF4-FFF2-40B4-BE49-F238E27FC236}">
                <a16:creationId xmlns:a16="http://schemas.microsoft.com/office/drawing/2014/main" id="{FA2BA3F6-C1DA-8A49-9192-DD3633D9C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8243"/>
            <a:ext cx="9144000" cy="503714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6538DE-3F6C-E449-87F2-EDFD2CDA297E}"/>
              </a:ext>
            </a:extLst>
          </p:cNvPr>
          <p:cNvSpPr txBox="1"/>
          <p:nvPr/>
        </p:nvSpPr>
        <p:spPr>
          <a:xfrm>
            <a:off x="1835696" y="4523082"/>
            <a:ext cx="3958135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0" dirty="0">
                <a:solidFill>
                  <a:srgbClr val="000000"/>
                </a:solidFill>
              </a:rPr>
              <a:t>1</a:t>
            </a:r>
            <a:r>
              <a:rPr kumimoji="1" lang="ja-JP" altLang="en-US" sz="2000" b="0">
                <a:solidFill>
                  <a:srgbClr val="000000"/>
                </a:solidFill>
              </a:rPr>
              <a:t>つのスイッチが</a:t>
            </a:r>
            <a:r>
              <a:rPr kumimoji="1" lang="en-US" altLang="ja-JP" sz="2000" b="0" dirty="0">
                <a:solidFill>
                  <a:srgbClr val="000000"/>
                </a:solidFill>
              </a:rPr>
              <a:t>On</a:t>
            </a:r>
            <a:r>
              <a:rPr kumimoji="1" lang="ja-JP" altLang="en-US" sz="2000" b="0">
                <a:solidFill>
                  <a:srgbClr val="000000"/>
                </a:solidFill>
              </a:rPr>
              <a:t>で，</a:t>
            </a:r>
            <a:r>
              <a:rPr kumimoji="1" lang="en-US" altLang="ja-JP" sz="2000" b="0" dirty="0">
                <a:solidFill>
                  <a:srgbClr val="000000"/>
                </a:solidFill>
              </a:rPr>
              <a:t>LED</a:t>
            </a:r>
            <a:r>
              <a:rPr kumimoji="1" lang="ja-JP" altLang="en-US" sz="2000" b="0">
                <a:solidFill>
                  <a:srgbClr val="000000"/>
                </a:solidFill>
              </a:rPr>
              <a:t>は</a:t>
            </a:r>
            <a:r>
              <a:rPr kumimoji="1" lang="en-US" altLang="ja-JP" sz="2000" b="0" dirty="0">
                <a:solidFill>
                  <a:srgbClr val="000000"/>
                </a:solidFill>
              </a:rPr>
              <a:t>On</a:t>
            </a:r>
          </a:p>
          <a:p>
            <a:r>
              <a:rPr kumimoji="1" lang="ja-JP" altLang="en-US" sz="2000" b="0">
                <a:solidFill>
                  <a:srgbClr val="000000"/>
                </a:solidFill>
              </a:rPr>
              <a:t>他のスイッチの組合せも試してみよ</a:t>
            </a:r>
            <a:endParaRPr kumimoji="1" lang="en-US" altLang="ja-JP" sz="2000" b="0" dirty="0">
              <a:solidFill>
                <a:srgbClr val="000000"/>
              </a:solidFill>
            </a:endParaRPr>
          </a:p>
        </p:txBody>
      </p:sp>
      <p:graphicFrame>
        <p:nvGraphicFramePr>
          <p:cNvPr id="7" name="表 4">
            <a:extLst>
              <a:ext uri="{FF2B5EF4-FFF2-40B4-BE49-F238E27FC236}">
                <a16:creationId xmlns:a16="http://schemas.microsoft.com/office/drawing/2014/main" id="{5125A02F-F0D8-2F40-A603-912F2FE19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86139"/>
              </p:ext>
            </p:extLst>
          </p:nvPr>
        </p:nvGraphicFramePr>
        <p:xfrm>
          <a:off x="6097517" y="4149080"/>
          <a:ext cx="2713083" cy="194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0804">
                  <a:extLst>
                    <a:ext uri="{9D8B030D-6E8A-4147-A177-3AD203B41FA5}">
                      <a16:colId xmlns:a16="http://schemas.microsoft.com/office/drawing/2014/main" val="339666664"/>
                    </a:ext>
                  </a:extLst>
                </a:gridCol>
                <a:gridCol w="740804">
                  <a:extLst>
                    <a:ext uri="{9D8B030D-6E8A-4147-A177-3AD203B41FA5}">
                      <a16:colId xmlns:a16="http://schemas.microsoft.com/office/drawing/2014/main" val="1831279077"/>
                    </a:ext>
                  </a:extLst>
                </a:gridCol>
                <a:gridCol w="1231475">
                  <a:extLst>
                    <a:ext uri="{9D8B030D-6E8A-4147-A177-3AD203B41FA5}">
                      <a16:colId xmlns:a16="http://schemas.microsoft.com/office/drawing/2014/main" val="4271720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i="1" dirty="0">
                          <a:solidFill>
                            <a:srgbClr val="000000"/>
                          </a:solidFill>
                          <a:latin typeface="Times" pitchFamily="2" charset="0"/>
                        </a:rPr>
                        <a:t>x</a:t>
                      </a:r>
                      <a:endParaRPr kumimoji="1" lang="ja-JP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i="1" dirty="0">
                          <a:solidFill>
                            <a:srgbClr val="000000"/>
                          </a:solidFill>
                          <a:latin typeface="Times" pitchFamily="2" charset="0"/>
                        </a:rPr>
                        <a:t>y</a:t>
                      </a:r>
                      <a:endParaRPr kumimoji="1" lang="ja-JP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OR(</a:t>
                      </a:r>
                      <a:r>
                        <a:rPr kumimoji="1" lang="en-US" altLang="ja-JP" sz="2400" b="0" i="1" dirty="0">
                          <a:solidFill>
                            <a:srgbClr val="000000"/>
                          </a:solidFill>
                          <a:latin typeface="Times" pitchFamily="2" charset="0"/>
                        </a:rPr>
                        <a:t>x</a:t>
                      </a:r>
                      <a:r>
                        <a:rPr kumimoji="1" lang="en-US" altLang="ja-JP" dirty="0"/>
                        <a:t>,</a:t>
                      </a:r>
                      <a:r>
                        <a:rPr kumimoji="1" lang="en-US" altLang="ja-JP" sz="1800" b="0" i="1" dirty="0">
                          <a:solidFill>
                            <a:srgbClr val="000000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kumimoji="1" lang="en-US" altLang="ja-JP" sz="2400" b="0" i="1" dirty="0">
                          <a:solidFill>
                            <a:srgbClr val="000000"/>
                          </a:solidFill>
                          <a:latin typeface="Times" pitchFamily="2" charset="0"/>
                        </a:rPr>
                        <a:t>y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414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87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079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27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524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091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ダイアグラム&#10;&#10;自動的に生成された説明">
            <a:extLst>
              <a:ext uri="{FF2B5EF4-FFF2-40B4-BE49-F238E27FC236}">
                <a16:creationId xmlns:a16="http://schemas.microsoft.com/office/drawing/2014/main" id="{9398E069-4AC2-B942-946D-13363BC54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8243"/>
            <a:ext cx="9144000" cy="5037141"/>
          </a:xfrm>
          <a:prstGeom prst="rect">
            <a:avLst/>
          </a:prstGeom>
        </p:spPr>
      </p:pic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2800"/>
              <a:t>ゲートの組合せ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784224"/>
          </a:xfrm>
        </p:spPr>
        <p:txBody>
          <a:bodyPr/>
          <a:lstStyle/>
          <a:p>
            <a:pPr eaLnBrk="1" hangingPunct="1"/>
            <a:r>
              <a:rPr lang="en-US" altLang="ja-JP" dirty="0"/>
              <a:t>NAND</a:t>
            </a:r>
            <a:r>
              <a:rPr lang="ja-JP" altLang="en-US"/>
              <a:t>ゲート</a:t>
            </a:r>
            <a:endParaRPr lang="en-US" altLang="ja-JP" dirty="0"/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3B588179-08FA-6B45-B9FA-DC5F44C78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611215"/>
              </p:ext>
            </p:extLst>
          </p:nvPr>
        </p:nvGraphicFramePr>
        <p:xfrm>
          <a:off x="5148064" y="4351481"/>
          <a:ext cx="3168352" cy="194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884">
                  <a:extLst>
                    <a:ext uri="{9D8B030D-6E8A-4147-A177-3AD203B41FA5}">
                      <a16:colId xmlns:a16="http://schemas.microsoft.com/office/drawing/2014/main" val="339666664"/>
                    </a:ext>
                  </a:extLst>
                </a:gridCol>
                <a:gridCol w="814884">
                  <a:extLst>
                    <a:ext uri="{9D8B030D-6E8A-4147-A177-3AD203B41FA5}">
                      <a16:colId xmlns:a16="http://schemas.microsoft.com/office/drawing/2014/main" val="1831279077"/>
                    </a:ext>
                  </a:extLst>
                </a:gridCol>
                <a:gridCol w="1538584">
                  <a:extLst>
                    <a:ext uri="{9D8B030D-6E8A-4147-A177-3AD203B41FA5}">
                      <a16:colId xmlns:a16="http://schemas.microsoft.com/office/drawing/2014/main" val="4271720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i="1" dirty="0">
                          <a:solidFill>
                            <a:srgbClr val="000000"/>
                          </a:solidFill>
                          <a:latin typeface="Times" pitchFamily="2" charset="0"/>
                        </a:rPr>
                        <a:t>x</a:t>
                      </a:r>
                      <a:endParaRPr kumimoji="1" lang="ja-JP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i="1" dirty="0">
                          <a:solidFill>
                            <a:srgbClr val="000000"/>
                          </a:solidFill>
                          <a:latin typeface="Times" pitchFamily="2" charset="0"/>
                        </a:rPr>
                        <a:t>y</a:t>
                      </a:r>
                      <a:endParaRPr kumimoji="1" lang="ja-JP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NAND(</a:t>
                      </a:r>
                      <a:r>
                        <a:rPr kumimoji="1" lang="en-US" altLang="ja-JP" sz="2400" b="0" i="1" dirty="0">
                          <a:solidFill>
                            <a:srgbClr val="000000"/>
                          </a:solidFill>
                          <a:latin typeface="Times" pitchFamily="2" charset="0"/>
                        </a:rPr>
                        <a:t>x</a:t>
                      </a:r>
                      <a:r>
                        <a:rPr kumimoji="1" lang="en-US" altLang="ja-JP" dirty="0"/>
                        <a:t>,</a:t>
                      </a:r>
                      <a:r>
                        <a:rPr kumimoji="1" lang="en-US" altLang="ja-JP" sz="1800" b="0" i="1" dirty="0">
                          <a:solidFill>
                            <a:srgbClr val="000000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kumimoji="1" lang="en-US" altLang="ja-JP" sz="2400" b="0" i="1" dirty="0">
                          <a:solidFill>
                            <a:srgbClr val="000000"/>
                          </a:solidFill>
                          <a:latin typeface="Times" pitchFamily="2" charset="0"/>
                        </a:rPr>
                        <a:t>y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414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87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079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27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524114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D432D2-0987-2C48-BD45-B6DC5E98081E}"/>
              </a:ext>
            </a:extLst>
          </p:cNvPr>
          <p:cNvSpPr txBox="1"/>
          <p:nvPr/>
        </p:nvSpPr>
        <p:spPr>
          <a:xfrm>
            <a:off x="1666242" y="2044855"/>
            <a:ext cx="3660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0" dirty="0">
                <a:solidFill>
                  <a:srgbClr val="000000"/>
                </a:solidFill>
              </a:rPr>
              <a:t>NAND(</a:t>
            </a:r>
            <a:r>
              <a:rPr kumimoji="1" lang="en-US" altLang="ja-JP" sz="2400" b="0" i="1" dirty="0" err="1">
                <a:solidFill>
                  <a:srgbClr val="000000"/>
                </a:solidFill>
                <a:latin typeface="Times" pitchFamily="2" charset="0"/>
              </a:rPr>
              <a:t>x</a:t>
            </a:r>
            <a:r>
              <a:rPr kumimoji="1" lang="en-US" altLang="ja-JP" sz="1800" b="0" dirty="0" err="1">
                <a:solidFill>
                  <a:srgbClr val="000000"/>
                </a:solidFill>
              </a:rPr>
              <a:t>,</a:t>
            </a:r>
            <a:r>
              <a:rPr kumimoji="1" lang="en-US" altLang="ja-JP" sz="2400" b="0" i="1" dirty="0" err="1">
                <a:solidFill>
                  <a:srgbClr val="000000"/>
                </a:solidFill>
                <a:latin typeface="Times" pitchFamily="2" charset="0"/>
              </a:rPr>
              <a:t>y</a:t>
            </a:r>
            <a:r>
              <a:rPr kumimoji="1" lang="en-US" altLang="ja-JP" sz="1800" b="0" dirty="0">
                <a:solidFill>
                  <a:srgbClr val="000000"/>
                </a:solidFill>
              </a:rPr>
              <a:t>) = NOT(AND(</a:t>
            </a:r>
            <a:r>
              <a:rPr kumimoji="1" lang="en-US" altLang="ja-JP" sz="2400" b="0" i="1" dirty="0">
                <a:solidFill>
                  <a:srgbClr val="000000"/>
                </a:solidFill>
                <a:latin typeface="Times" pitchFamily="2" charset="0"/>
              </a:rPr>
              <a:t>x</a:t>
            </a:r>
            <a:r>
              <a:rPr kumimoji="1" lang="en-US" altLang="ja-JP" sz="1800" b="0" dirty="0">
                <a:solidFill>
                  <a:srgbClr val="000000"/>
                </a:solidFill>
              </a:rPr>
              <a:t>,</a:t>
            </a:r>
            <a:r>
              <a:rPr kumimoji="1" lang="en-US" altLang="ja-JP" sz="1800" b="0" i="1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kumimoji="1" lang="en-US" altLang="ja-JP" sz="2400" b="0" i="1" dirty="0">
                <a:solidFill>
                  <a:srgbClr val="000000"/>
                </a:solidFill>
                <a:latin typeface="Times" pitchFamily="2" charset="0"/>
              </a:rPr>
              <a:t>y</a:t>
            </a:r>
            <a:r>
              <a:rPr kumimoji="1" lang="en-US" altLang="ja-JP" sz="1800" b="0" dirty="0">
                <a:solidFill>
                  <a:srgbClr val="000000"/>
                </a:solidFill>
              </a:rPr>
              <a:t>)) </a:t>
            </a:r>
            <a:endParaRPr kumimoji="1" lang="ja-JP" altLang="en-US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53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B8C7D3DE-FBE5-2C4B-A6A8-38C0F8E16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8243"/>
            <a:ext cx="9144000" cy="5037141"/>
          </a:xfrm>
          <a:prstGeom prst="rect">
            <a:avLst/>
          </a:prstGeom>
        </p:spPr>
      </p:pic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2800"/>
              <a:t>ゲートの組合せ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784224"/>
          </a:xfrm>
        </p:spPr>
        <p:txBody>
          <a:bodyPr/>
          <a:lstStyle/>
          <a:p>
            <a:pPr eaLnBrk="1" hangingPunct="1"/>
            <a:r>
              <a:rPr lang="en-US" altLang="ja-JP" dirty="0"/>
              <a:t>NAND</a:t>
            </a:r>
            <a:r>
              <a:rPr lang="ja-JP" altLang="en-US"/>
              <a:t>ゲート</a:t>
            </a:r>
            <a:r>
              <a:rPr lang="en-US" altLang="ja-JP" dirty="0"/>
              <a:t>: </a:t>
            </a:r>
            <a:r>
              <a:rPr lang="ja-JP" altLang="en-US"/>
              <a:t>ド・モルガン則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BD432D2-0987-2C48-BD45-B6DC5E98081E}"/>
                  </a:ext>
                </a:extLst>
              </p:cNvPr>
              <p:cNvSpPr txBox="1"/>
              <p:nvPr/>
            </p:nvSpPr>
            <p:spPr>
              <a:xfrm>
                <a:off x="1835696" y="2160110"/>
                <a:ext cx="19824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bar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kumimoji="1" lang="ja-JP" altLang="en-US" sz="2400" b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BD432D2-0987-2C48-BD45-B6DC5E980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160110"/>
                <a:ext cx="1982466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130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AA55C8B4-220E-2E47-A369-8BA2900F9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8243"/>
            <a:ext cx="9144000" cy="5037141"/>
          </a:xfrm>
          <a:prstGeom prst="rect">
            <a:avLst/>
          </a:prstGeom>
        </p:spPr>
      </p:pic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2800" dirty="0"/>
              <a:t>NAND</a:t>
            </a:r>
            <a:r>
              <a:rPr lang="ja-JP" altLang="en-US" sz="2800"/>
              <a:t>による完備性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784224"/>
          </a:xfrm>
        </p:spPr>
        <p:txBody>
          <a:bodyPr/>
          <a:lstStyle/>
          <a:p>
            <a:pPr eaLnBrk="1" hangingPunct="1"/>
            <a:r>
              <a:rPr lang="en-US" altLang="ja-JP" dirty="0"/>
              <a:t>NAND</a:t>
            </a:r>
            <a:r>
              <a:rPr lang="ja-JP" altLang="en-US"/>
              <a:t>による</a:t>
            </a:r>
            <a:r>
              <a:rPr lang="en-US" altLang="ja-JP" dirty="0"/>
              <a:t>NOT</a:t>
            </a:r>
            <a:r>
              <a:rPr lang="ja-JP" altLang="en-US"/>
              <a:t>の実現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FE69E0E-DE13-4C40-9F3F-DDA0D034C51F}"/>
              </a:ext>
            </a:extLst>
          </p:cNvPr>
          <p:cNvSpPr txBox="1"/>
          <p:nvPr/>
        </p:nvSpPr>
        <p:spPr>
          <a:xfrm>
            <a:off x="1691680" y="2129332"/>
            <a:ext cx="2782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0" dirty="0">
                <a:solidFill>
                  <a:srgbClr val="000000"/>
                </a:solidFill>
              </a:rPr>
              <a:t>NOT(</a:t>
            </a:r>
            <a:r>
              <a:rPr kumimoji="1" lang="en-US" altLang="ja-JP" sz="2400" b="0" i="1" dirty="0">
                <a:solidFill>
                  <a:srgbClr val="000000"/>
                </a:solidFill>
                <a:latin typeface="Times" pitchFamily="2" charset="0"/>
              </a:rPr>
              <a:t>x</a:t>
            </a:r>
            <a:r>
              <a:rPr kumimoji="1" lang="en-US" altLang="ja-JP" sz="1800" b="0" dirty="0">
                <a:solidFill>
                  <a:srgbClr val="000000"/>
                </a:solidFill>
              </a:rPr>
              <a:t>) = NAND(</a:t>
            </a:r>
            <a:r>
              <a:rPr kumimoji="1" lang="en-US" altLang="ja-JP" sz="2400" b="0" i="1" dirty="0">
                <a:solidFill>
                  <a:srgbClr val="000000"/>
                </a:solidFill>
                <a:latin typeface="Times" pitchFamily="2" charset="0"/>
              </a:rPr>
              <a:t>x</a:t>
            </a:r>
            <a:r>
              <a:rPr kumimoji="1" lang="en-US" altLang="ja-JP" sz="1800" b="0" dirty="0">
                <a:solidFill>
                  <a:srgbClr val="000000"/>
                </a:solidFill>
              </a:rPr>
              <a:t>, </a:t>
            </a:r>
            <a:r>
              <a:rPr kumimoji="1" lang="en-US" altLang="ja-JP" sz="2400" b="0" i="1" dirty="0">
                <a:solidFill>
                  <a:srgbClr val="000000"/>
                </a:solidFill>
                <a:latin typeface="Times" pitchFamily="2" charset="0"/>
              </a:rPr>
              <a:t>x</a:t>
            </a:r>
            <a:r>
              <a:rPr kumimoji="1" lang="en-US" altLang="ja-JP" sz="1800" b="0" dirty="0">
                <a:solidFill>
                  <a:srgbClr val="000000"/>
                </a:solidFill>
              </a:rPr>
              <a:t>) </a:t>
            </a:r>
            <a:endParaRPr kumimoji="1" lang="ja-JP" altLang="en-US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8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6DCB970-5A2C-9F4A-8F9A-6E4DC9176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2800" dirty="0"/>
              <a:t>目的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A1D71A11-6485-6E46-8E5A-441093506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447800"/>
            <a:ext cx="8515672" cy="5072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/>
              <a:t>目的</a:t>
            </a:r>
            <a:endParaRPr lang="en-US" altLang="ja-JP" dirty="0"/>
          </a:p>
          <a:p>
            <a:pPr lvl="1" eaLnBrk="1" hangingPunct="1">
              <a:lnSpc>
                <a:spcPct val="80000"/>
              </a:lnSpc>
            </a:pPr>
            <a:r>
              <a:rPr kumimoji="0" lang="en-US" altLang="ja-JP" dirty="0" err="1"/>
              <a:t>Simcir</a:t>
            </a:r>
            <a:r>
              <a:rPr kumimoji="0" lang="ja-JP" altLang="en-US"/>
              <a:t>を使ってディジタル回路の基礎を学ぶ</a:t>
            </a:r>
            <a:endParaRPr kumimoji="0" lang="en-US" altLang="ja-JP" dirty="0"/>
          </a:p>
          <a:p>
            <a:pPr lvl="2" eaLnBrk="1" hangingPunct="1">
              <a:lnSpc>
                <a:spcPct val="80000"/>
              </a:lnSpc>
            </a:pPr>
            <a:r>
              <a:rPr kumimoji="0" lang="ja-JP" altLang="en-US"/>
              <a:t>ゲートの組合せによる回路の作成</a:t>
            </a:r>
            <a:endParaRPr kumimoji="0" lang="en-US" altLang="ja-JP" dirty="0"/>
          </a:p>
          <a:p>
            <a:pPr lvl="2" eaLnBrk="1" hangingPunct="1">
              <a:lnSpc>
                <a:spcPct val="80000"/>
              </a:lnSpc>
            </a:pPr>
            <a:r>
              <a:rPr kumimoji="0" lang="ja-JP" altLang="en-US"/>
              <a:t>完備性の理解</a:t>
            </a:r>
            <a:endParaRPr kumimoji="0" lang="en-US" altLang="ja-JP" dirty="0"/>
          </a:p>
          <a:p>
            <a:pPr lvl="2" eaLnBrk="1" hangingPunct="1">
              <a:lnSpc>
                <a:spcPct val="80000"/>
              </a:lnSpc>
            </a:pPr>
            <a:r>
              <a:rPr kumimoji="0" lang="ja-JP" altLang="en-US"/>
              <a:t>加算器の構成</a:t>
            </a:r>
            <a:endParaRPr kumimoji="0" lang="en-US" altLang="ja-JP" dirty="0"/>
          </a:p>
          <a:p>
            <a:pPr lvl="2" eaLnBrk="1" hangingPunct="1">
              <a:lnSpc>
                <a:spcPct val="80000"/>
              </a:lnSpc>
            </a:pPr>
            <a:r>
              <a:rPr kumimoji="0" lang="ja-JP" altLang="en-US"/>
              <a:t>フリップフロップの基本原理</a:t>
            </a:r>
            <a:endParaRPr kumimoji="0" lang="en-US" altLang="ja-JP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kumimoji="0" lang="en-US" altLang="ja-JP" dirty="0"/>
          </a:p>
          <a:p>
            <a:pPr marL="533400" lvl="1" indent="0" eaLnBrk="1" hangingPunct="1">
              <a:lnSpc>
                <a:spcPct val="80000"/>
              </a:lnSpc>
              <a:buNone/>
            </a:pP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http://lecture.ecc.u-tokyo.ac.jp/</a:t>
            </a:r>
          </a:p>
          <a:p>
            <a:pPr marL="533400" lvl="1" indent="0" eaLnBrk="1" hangingPunct="1">
              <a:lnSpc>
                <a:spcPct val="80000"/>
              </a:lnSpc>
              <a:buNone/>
            </a:pP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johzu/joho/Data/newLogicSimulator/simcir.html</a:t>
            </a:r>
            <a:endParaRPr lang="en-US" altLang="ja-JP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kumimoji="0" lang="en-US" altLang="ja-JP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, ダイアグラム&#10;&#10;自動的に生成された説明">
            <a:extLst>
              <a:ext uri="{FF2B5EF4-FFF2-40B4-BE49-F238E27FC236}">
                <a16:creationId xmlns:a16="http://schemas.microsoft.com/office/drawing/2014/main" id="{98804B58-900D-DB48-91A1-79750A7A3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8243"/>
            <a:ext cx="9144000" cy="5037141"/>
          </a:xfrm>
          <a:prstGeom prst="rect">
            <a:avLst/>
          </a:prstGeom>
        </p:spPr>
      </p:pic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2800" dirty="0"/>
              <a:t>NAND</a:t>
            </a:r>
            <a:r>
              <a:rPr lang="ja-JP" altLang="en-US" sz="2800"/>
              <a:t>による完備性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784224"/>
          </a:xfrm>
        </p:spPr>
        <p:txBody>
          <a:bodyPr/>
          <a:lstStyle/>
          <a:p>
            <a:pPr eaLnBrk="1" hangingPunct="1"/>
            <a:r>
              <a:rPr lang="en-US" altLang="ja-JP" dirty="0"/>
              <a:t>NAND</a:t>
            </a:r>
            <a:r>
              <a:rPr lang="ja-JP" altLang="en-US"/>
              <a:t>による</a:t>
            </a:r>
            <a:r>
              <a:rPr lang="en-US" altLang="ja-JP" dirty="0"/>
              <a:t>NOT</a:t>
            </a:r>
            <a:r>
              <a:rPr lang="ja-JP" altLang="en-US"/>
              <a:t>の実現</a:t>
            </a:r>
            <a:endParaRPr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00F91C-EF27-B748-B836-104DB9E00313}"/>
              </a:ext>
            </a:extLst>
          </p:cNvPr>
          <p:cNvSpPr txBox="1"/>
          <p:nvPr/>
        </p:nvSpPr>
        <p:spPr>
          <a:xfrm>
            <a:off x="1691680" y="2129332"/>
            <a:ext cx="2782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0" dirty="0">
                <a:solidFill>
                  <a:srgbClr val="000000"/>
                </a:solidFill>
              </a:rPr>
              <a:t>NOT(</a:t>
            </a:r>
            <a:r>
              <a:rPr kumimoji="1" lang="en-US" altLang="ja-JP" sz="2400" b="0" i="1" dirty="0">
                <a:solidFill>
                  <a:srgbClr val="000000"/>
                </a:solidFill>
                <a:latin typeface="Times" pitchFamily="2" charset="0"/>
              </a:rPr>
              <a:t>x</a:t>
            </a:r>
            <a:r>
              <a:rPr kumimoji="1" lang="en-US" altLang="ja-JP" sz="1800" b="0" dirty="0">
                <a:solidFill>
                  <a:srgbClr val="000000"/>
                </a:solidFill>
              </a:rPr>
              <a:t>) = NAND(</a:t>
            </a:r>
            <a:r>
              <a:rPr kumimoji="1" lang="en-US" altLang="ja-JP" sz="2400" b="0" i="1" dirty="0">
                <a:solidFill>
                  <a:srgbClr val="000000"/>
                </a:solidFill>
                <a:latin typeface="Times" pitchFamily="2" charset="0"/>
              </a:rPr>
              <a:t>x</a:t>
            </a:r>
            <a:r>
              <a:rPr kumimoji="1" lang="en-US" altLang="ja-JP" sz="1800" b="0" dirty="0">
                <a:solidFill>
                  <a:srgbClr val="000000"/>
                </a:solidFill>
              </a:rPr>
              <a:t>, </a:t>
            </a:r>
            <a:r>
              <a:rPr kumimoji="1" lang="en-US" altLang="ja-JP" sz="2400" b="0" i="1" dirty="0">
                <a:solidFill>
                  <a:srgbClr val="000000"/>
                </a:solidFill>
                <a:latin typeface="Times" pitchFamily="2" charset="0"/>
              </a:rPr>
              <a:t>x</a:t>
            </a:r>
            <a:r>
              <a:rPr kumimoji="1" lang="en-US" altLang="ja-JP" sz="1800" b="0" dirty="0">
                <a:solidFill>
                  <a:srgbClr val="000000"/>
                </a:solidFill>
              </a:rPr>
              <a:t>) </a:t>
            </a:r>
            <a:endParaRPr kumimoji="1" lang="ja-JP" altLang="en-US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45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68DFC333-66FF-6E46-995F-59155863C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9144000" cy="5037141"/>
          </a:xfrm>
          <a:prstGeom prst="rect">
            <a:avLst/>
          </a:prstGeom>
        </p:spPr>
      </p:pic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2800" dirty="0"/>
              <a:t>NAND</a:t>
            </a:r>
            <a:r>
              <a:rPr lang="ja-JP" altLang="en-US" sz="2800"/>
              <a:t>による完備性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784224"/>
          </a:xfrm>
        </p:spPr>
        <p:txBody>
          <a:bodyPr/>
          <a:lstStyle/>
          <a:p>
            <a:pPr eaLnBrk="1" hangingPunct="1"/>
            <a:r>
              <a:rPr lang="en-US" altLang="ja-JP" dirty="0"/>
              <a:t>NAND</a:t>
            </a:r>
            <a:r>
              <a:rPr lang="ja-JP" altLang="en-US"/>
              <a:t>による</a:t>
            </a:r>
            <a:r>
              <a:rPr lang="en-US" altLang="ja-JP" dirty="0"/>
              <a:t>AND</a:t>
            </a:r>
            <a:r>
              <a:rPr lang="ja-JP" altLang="en-US"/>
              <a:t>の実現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C5CA58-5209-1C41-86D6-D9D544EE2827}"/>
              </a:ext>
            </a:extLst>
          </p:cNvPr>
          <p:cNvSpPr txBox="1"/>
          <p:nvPr/>
        </p:nvSpPr>
        <p:spPr>
          <a:xfrm>
            <a:off x="1763688" y="5430415"/>
            <a:ext cx="3776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0" dirty="0">
                <a:solidFill>
                  <a:srgbClr val="000000"/>
                </a:solidFill>
              </a:rPr>
              <a:t>AND(</a:t>
            </a:r>
            <a:r>
              <a:rPr kumimoji="1" lang="en-US" altLang="ja-JP" sz="2400" b="0" i="1" dirty="0">
                <a:solidFill>
                  <a:srgbClr val="000000"/>
                </a:solidFill>
                <a:latin typeface="Times" pitchFamily="2" charset="0"/>
              </a:rPr>
              <a:t>x</a:t>
            </a:r>
            <a:r>
              <a:rPr kumimoji="1" lang="en-US" altLang="ja-JP" sz="1800" b="0" dirty="0">
                <a:solidFill>
                  <a:srgbClr val="000000"/>
                </a:solidFill>
              </a:rPr>
              <a:t>, </a:t>
            </a:r>
            <a:r>
              <a:rPr kumimoji="1" lang="en-US" altLang="ja-JP" sz="2400" b="0" i="1" dirty="0">
                <a:solidFill>
                  <a:srgbClr val="000000"/>
                </a:solidFill>
                <a:latin typeface="Times" pitchFamily="2" charset="0"/>
              </a:rPr>
              <a:t>y</a:t>
            </a:r>
            <a:r>
              <a:rPr kumimoji="1" lang="en-US" altLang="ja-JP" sz="1800" b="0" dirty="0">
                <a:solidFill>
                  <a:srgbClr val="000000"/>
                </a:solidFill>
              </a:rPr>
              <a:t>) = NOT(NAND(</a:t>
            </a:r>
            <a:r>
              <a:rPr kumimoji="1" lang="en-US" altLang="ja-JP" sz="2400" b="0" i="1" dirty="0">
                <a:solidFill>
                  <a:srgbClr val="000000"/>
                </a:solidFill>
                <a:latin typeface="Times" pitchFamily="2" charset="0"/>
              </a:rPr>
              <a:t>x</a:t>
            </a:r>
            <a:r>
              <a:rPr kumimoji="1" lang="en-US" altLang="ja-JP" sz="1800" b="0" dirty="0">
                <a:solidFill>
                  <a:srgbClr val="000000"/>
                </a:solidFill>
              </a:rPr>
              <a:t>,</a:t>
            </a:r>
            <a:r>
              <a:rPr kumimoji="1" lang="en-US" altLang="ja-JP" sz="1800" b="0" i="1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kumimoji="1" lang="en-US" altLang="ja-JP" sz="2400" b="0" i="1" dirty="0">
                <a:solidFill>
                  <a:srgbClr val="000000"/>
                </a:solidFill>
                <a:latin typeface="Times" pitchFamily="2" charset="0"/>
              </a:rPr>
              <a:t>y</a:t>
            </a:r>
            <a:r>
              <a:rPr kumimoji="1" lang="en-US" altLang="ja-JP" sz="1800" b="0" dirty="0">
                <a:solidFill>
                  <a:srgbClr val="000000"/>
                </a:solidFill>
              </a:rPr>
              <a:t>)) </a:t>
            </a:r>
            <a:endParaRPr kumimoji="1" lang="ja-JP" altLang="en-US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52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2800" dirty="0"/>
              <a:t>NAND</a:t>
            </a:r>
            <a:r>
              <a:rPr lang="ja-JP" altLang="en-US" sz="2800"/>
              <a:t>による完備性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052736"/>
            <a:ext cx="8569325" cy="1080120"/>
          </a:xfrm>
        </p:spPr>
        <p:txBody>
          <a:bodyPr/>
          <a:lstStyle/>
          <a:p>
            <a:pPr eaLnBrk="1" hangingPunct="1"/>
            <a:r>
              <a:rPr lang="en-US" altLang="ja-JP" dirty="0"/>
              <a:t>NAND</a:t>
            </a:r>
            <a:r>
              <a:rPr lang="ja-JP" altLang="en-US"/>
              <a:t>による</a:t>
            </a:r>
            <a:r>
              <a:rPr lang="en-US" altLang="ja-JP" dirty="0"/>
              <a:t>OR</a:t>
            </a:r>
            <a:r>
              <a:rPr lang="ja-JP" altLang="en-US"/>
              <a:t>の実現</a:t>
            </a:r>
            <a:endParaRPr lang="en-US" altLang="ja-JP" dirty="0"/>
          </a:p>
          <a:p>
            <a:pPr marL="457200" lvl="1" indent="0"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dirty="0"/>
              <a:t>NOT, AND, OR</a:t>
            </a:r>
            <a:r>
              <a:rPr lang="ja-JP" altLang="en-US"/>
              <a:t>があれば完備</a:t>
            </a:r>
            <a:endParaRPr lang="en-US" altLang="ja-JP" dirty="0"/>
          </a:p>
        </p:txBody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23DC98D9-F9ED-444F-B90C-893ECA706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05" y="3068960"/>
            <a:ext cx="8569325" cy="78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5000"/>
              </a:spcBef>
              <a:spcAft>
                <a:spcPct val="20000"/>
              </a:spcAft>
              <a:buClr>
                <a:srgbClr val="21462F"/>
              </a:buClr>
              <a:buSzPct val="75000"/>
              <a:buFont typeface="Wingdings" pitchFamily="2" charset="2"/>
              <a:buChar char=""/>
              <a:defRPr sz="2800" b="1">
                <a:solidFill>
                  <a:srgbClr val="256C4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5000"/>
              </a:spcBef>
              <a:spcAft>
                <a:spcPct val="20000"/>
              </a:spcAft>
              <a:buClr>
                <a:srgbClr val="5A998E"/>
              </a:buClr>
              <a:buFont typeface="Wingdings" pitchFamily="2" charset="2"/>
              <a:buChar char="w"/>
              <a:defRPr kumimoji="1" sz="2600">
                <a:solidFill>
                  <a:srgbClr val="4C4C4C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spcBef>
                <a:spcPct val="15000"/>
              </a:spcBef>
              <a:spcAft>
                <a:spcPct val="20000"/>
              </a:spcAft>
              <a:buClr>
                <a:srgbClr val="6B988E"/>
              </a:buClr>
              <a:buChar char="•"/>
              <a:defRPr kumimoji="1" sz="2400">
                <a:solidFill>
                  <a:srgbClr val="4C4C4C"/>
                </a:solidFill>
                <a:latin typeface="+mn-ea"/>
                <a:ea typeface="+mn-ea"/>
              </a:defRPr>
            </a:lvl3pPr>
            <a:lvl4pPr marL="1600200" indent="-228600" algn="l" rtl="0" eaLnBrk="0" fontAlgn="base" hangingPunct="0">
              <a:spcBef>
                <a:spcPct val="15000"/>
              </a:spcBef>
              <a:spcAft>
                <a:spcPct val="20000"/>
              </a:spcAft>
              <a:buChar char="–"/>
              <a:defRPr kumimoji="1" sz="2000">
                <a:solidFill>
                  <a:srgbClr val="4C4C4C"/>
                </a:solidFill>
                <a:latin typeface="+mn-ea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988E"/>
              </a:buClr>
              <a:buChar char="»"/>
              <a:defRPr kumimoji="1" sz="1600">
                <a:solidFill>
                  <a:srgbClr val="6B988E"/>
                </a:solidFill>
                <a:latin typeface="+mn-ea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B988E"/>
              </a:buClr>
              <a:buChar char="»"/>
              <a:defRPr sz="1600">
                <a:solidFill>
                  <a:srgbClr val="6B988E"/>
                </a:solidFill>
                <a:latin typeface="+mn-ea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B988E"/>
              </a:buClr>
              <a:buChar char="»"/>
              <a:defRPr sz="1600">
                <a:solidFill>
                  <a:srgbClr val="6B988E"/>
                </a:solidFill>
                <a:latin typeface="+mn-ea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B988E"/>
              </a:buClr>
              <a:buChar char="»"/>
              <a:defRPr sz="1600">
                <a:solidFill>
                  <a:srgbClr val="6B988E"/>
                </a:solidFill>
                <a:latin typeface="+mn-ea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B988E"/>
              </a:buClr>
              <a:buChar char="»"/>
              <a:defRPr sz="1600">
                <a:solidFill>
                  <a:srgbClr val="6B988E"/>
                </a:solidFill>
                <a:latin typeface="+mn-ea"/>
                <a:ea typeface="+mn-ea"/>
              </a:defRPr>
            </a:lvl9pPr>
          </a:lstStyle>
          <a:p>
            <a:pPr eaLnBrk="1" hangingPunct="1"/>
            <a:r>
              <a:rPr lang="en-US" altLang="ja-JP" kern="0" dirty="0"/>
              <a:t>NAND</a:t>
            </a:r>
            <a:r>
              <a:rPr lang="ja-JP" altLang="en-US" kern="0"/>
              <a:t>による</a:t>
            </a:r>
            <a:r>
              <a:rPr lang="en-US" altLang="ja-JP" kern="0" dirty="0"/>
              <a:t>XOR(EOR)</a:t>
            </a:r>
            <a:r>
              <a:rPr lang="ja-JP" altLang="en-US" kern="0"/>
              <a:t>の実現</a:t>
            </a:r>
            <a:endParaRPr lang="en-US" altLang="ja-JP" kern="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FFABEA5-D6C1-6241-81C7-AB4BC09199C1}"/>
              </a:ext>
            </a:extLst>
          </p:cNvPr>
          <p:cNvGrpSpPr/>
          <p:nvPr/>
        </p:nvGrpSpPr>
        <p:grpSpPr>
          <a:xfrm>
            <a:off x="969888" y="2060848"/>
            <a:ext cx="4403110" cy="936104"/>
            <a:chOff x="969888" y="2060848"/>
            <a:chExt cx="4403110" cy="9361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64351046-AEAA-F449-8987-16D0493B0A57}"/>
                    </a:ext>
                  </a:extLst>
                </p:cNvPr>
                <p:cNvSpPr txBox="1"/>
                <p:nvPr/>
              </p:nvSpPr>
              <p:spPr>
                <a:xfrm>
                  <a:off x="971600" y="2060848"/>
                  <a:ext cx="4401398" cy="4821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2400" b="0">
                      <a:solidFill>
                        <a:srgbClr val="000000"/>
                      </a:solidFill>
                    </a:rPr>
                    <a:t>ド・モルガン則</a:t>
                  </a:r>
                  <a:r>
                    <a:rPr kumimoji="1" lang="en-US" altLang="ja-JP" sz="2400" b="0" dirty="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bar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kumimoji="1" lang="en-US" altLang="ja-JP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̅"/>
                          <m:ctrlP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a14:m>
                  <a:r>
                    <a:rPr kumimoji="1" lang="en-US" altLang="ja-JP" sz="2400" b="0" dirty="0">
                      <a:solidFill>
                        <a:srgbClr val="000000"/>
                      </a:solidFill>
                    </a:rPr>
                    <a:t> </a:t>
                  </a:r>
                  <a:r>
                    <a:rPr kumimoji="1" lang="ja-JP" altLang="en-US" sz="2400" b="0">
                      <a:solidFill>
                        <a:srgbClr val="000000"/>
                      </a:solidFill>
                    </a:rPr>
                    <a:t>より</a:t>
                  </a:r>
                </a:p>
              </p:txBody>
            </p:sp>
          </mc:Choice>
          <mc:Fallback xmlns="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64351046-AEAA-F449-8987-16D0493B0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2060848"/>
                  <a:ext cx="4401398" cy="482183"/>
                </a:xfrm>
                <a:prstGeom prst="rect">
                  <a:avLst/>
                </a:prstGeom>
                <a:blipFill>
                  <a:blip r:embed="rId3"/>
                  <a:stretch>
                    <a:fillRect l="-2017" t="-10256" r="-1441" b="-230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522197A1-394F-4B49-8754-B702F3D73CBA}"/>
                    </a:ext>
                  </a:extLst>
                </p:cNvPr>
                <p:cNvSpPr txBox="1"/>
                <p:nvPr/>
              </p:nvSpPr>
              <p:spPr>
                <a:xfrm>
                  <a:off x="969888" y="2535287"/>
                  <a:ext cx="381931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kumimoji="1"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ja-JP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kumimoji="1" lang="en-US" altLang="ja-JP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̅"/>
                                <m:ctrlPr>
                                  <a:rPr kumimoji="1" lang="en-US" altLang="ja-JP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acc>
                        <m:r>
                          <a:rPr kumimoji="1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acc>
                          <m:accPr>
                            <m:chr m:val="̅"/>
                            <m:ctrlPr>
                              <a:rPr kumimoji="1"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kumimoji="1"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̅"/>
                                <m:ctrlPr>
                                  <a:rPr kumimoji="1"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acc>
                      </m:oMath>
                    </m:oMathPara>
                  </a14:m>
                  <a:endParaRPr kumimoji="1" lang="ja-JP" altLang="en-US" sz="2400" b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522197A1-394F-4B49-8754-B702F3D73C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888" y="2535287"/>
                  <a:ext cx="3819315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E84052D-9C28-F742-8F9C-BF171C6BF890}"/>
              </a:ext>
            </a:extLst>
          </p:cNvPr>
          <p:cNvGrpSpPr/>
          <p:nvPr/>
        </p:nvGrpSpPr>
        <p:grpSpPr>
          <a:xfrm>
            <a:off x="576280" y="3573016"/>
            <a:ext cx="5363872" cy="2619145"/>
            <a:chOff x="576280" y="3573016"/>
            <a:chExt cx="5363872" cy="26191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F5F3A871-961F-B841-B01E-82FEB7C5C7E5}"/>
                    </a:ext>
                  </a:extLst>
                </p:cNvPr>
                <p:cNvSpPr txBox="1"/>
                <p:nvPr/>
              </p:nvSpPr>
              <p:spPr>
                <a:xfrm>
                  <a:off x="576280" y="3573016"/>
                  <a:ext cx="5012078" cy="4998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kumimoji="1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̅"/>
                            <m:ctrlPr>
                              <a:rPr kumimoji="1" lang="en-US" altLang="ja-JP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kumimoji="1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kumimoji="1" lang="en-US" altLang="ja-JP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kumimoji="1" lang="en-US" altLang="ja-JP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kumimoji="1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acc>
                          <m:accPr>
                            <m:chr m:val="̅"/>
                            <m:ctrlPr>
                              <a:rPr kumimoji="1"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acc>
                            <m:r>
                              <a:rPr kumimoji="1"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̅"/>
                                <m:ctrlPr>
                                  <a:rPr kumimoji="1"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kumimoji="1"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acc>
                      </m:oMath>
                    </m:oMathPara>
                  </a14:m>
                  <a:endParaRPr kumimoji="1" lang="ja-JP" altLang="en-US" sz="2400" b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F5F3A871-961F-B841-B01E-82FEB7C5C7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280" y="3573016"/>
                  <a:ext cx="5012078" cy="499817"/>
                </a:xfrm>
                <a:prstGeom prst="rect">
                  <a:avLst/>
                </a:prstGeom>
                <a:blipFill>
                  <a:blip r:embed="rId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CE1F0F51-264C-1A4E-9018-619C4818CBAB}"/>
                    </a:ext>
                  </a:extLst>
                </p:cNvPr>
                <p:cNvSpPr txBox="1"/>
                <p:nvPr/>
              </p:nvSpPr>
              <p:spPr>
                <a:xfrm>
                  <a:off x="1562009" y="4093747"/>
                  <a:ext cx="3560590" cy="534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kumimoji="1" lang="en-US" altLang="ja-JP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ja-JP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0+</m:t>
                                    </m:r>
                                    <m:r>
                                      <a:rPr kumimoji="1" lang="en-US" altLang="ja-JP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1" lang="en-US" altLang="ja-JP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ja-JP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ja-JP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acc>
                            <m:r>
                              <a:rPr kumimoji="1" lang="en-US" altLang="ja-JP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̅"/>
                                <m:ctrlPr>
                                  <a:rPr kumimoji="1" lang="en-US" altLang="ja-JP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ja-JP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ja-JP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kumimoji="1" lang="en-US" altLang="ja-JP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kumimoji="1" lang="en-US" altLang="ja-JP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kumimoji="1" lang="en-US" altLang="ja-JP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+0</m:t>
                                    </m:r>
                                  </m:e>
                                </m:d>
                              </m:e>
                            </m:acc>
                          </m:e>
                        </m:acc>
                      </m:oMath>
                    </m:oMathPara>
                  </a14:m>
                  <a:endParaRPr kumimoji="1" lang="ja-JP" altLang="en-US" sz="2400" b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CE1F0F51-264C-1A4E-9018-619C4818CB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2009" y="4093747"/>
                  <a:ext cx="3560590" cy="534442"/>
                </a:xfrm>
                <a:prstGeom prst="rect">
                  <a:avLst/>
                </a:prstGeom>
                <a:blipFill>
                  <a:blip r:embed="rId6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C54AA17D-5734-F947-B280-8C79C438D3D3}"/>
                    </a:ext>
                  </a:extLst>
                </p:cNvPr>
                <p:cNvSpPr txBox="1"/>
                <p:nvPr/>
              </p:nvSpPr>
              <p:spPr>
                <a:xfrm>
                  <a:off x="1573444" y="4616351"/>
                  <a:ext cx="4366708" cy="534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kumimoji="1" lang="en-US" altLang="ja-JP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ja-JP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1" lang="en-US" altLang="ja-JP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ja-JP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ja-JP" sz="2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kumimoji="1" lang="en-US" altLang="ja-JP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ja-JP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1" lang="en-US" altLang="ja-JP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ja-JP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ja-JP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acc>
                            <m:r>
                              <a:rPr kumimoji="1" lang="en-US" altLang="ja-JP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̅"/>
                                <m:ctrlPr>
                                  <a:rPr kumimoji="1" lang="en-US" altLang="ja-JP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ja-JP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ja-JP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kumimoji="1" lang="en-US" altLang="ja-JP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kumimoji="1" lang="en-US" altLang="ja-JP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kumimoji="1" lang="en-US" altLang="ja-JP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ja-JP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kumimoji="1" lang="en-US" altLang="ja-JP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ja-JP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ja-JP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acc>
                          </m:e>
                        </m:acc>
                      </m:oMath>
                    </m:oMathPara>
                  </a14:m>
                  <a:endParaRPr kumimoji="1" lang="ja-JP" altLang="en-US" sz="2400" b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C54AA17D-5734-F947-B280-8C79C438D3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444" y="4616351"/>
                  <a:ext cx="4366708" cy="534442"/>
                </a:xfrm>
                <a:prstGeom prst="rect">
                  <a:avLst/>
                </a:prstGeom>
                <a:blipFill>
                  <a:blip r:embed="rId7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89992B71-FFC6-D645-8D62-432FB122B5AD}"/>
                    </a:ext>
                  </a:extLst>
                </p:cNvPr>
                <p:cNvSpPr txBox="1"/>
                <p:nvPr/>
              </p:nvSpPr>
              <p:spPr>
                <a:xfrm>
                  <a:off x="1573444" y="5169740"/>
                  <a:ext cx="3570336" cy="534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kumimoji="1" lang="en-US" altLang="ja-JP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ja-JP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ja-JP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ja-JP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ja-JP" sz="2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kumimoji="1" lang="en-US" altLang="ja-JP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ja-JP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ja-JP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acc>
                            <m:r>
                              <a:rPr kumimoji="1" lang="en-US" altLang="ja-JP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̅"/>
                                <m:ctrlPr>
                                  <a:rPr kumimoji="1" lang="en-US" altLang="ja-JP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ja-JP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ja-JP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kumimoji="1" lang="en-US" altLang="ja-JP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ja-JP" sz="2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ja-JP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kumimoji="1" lang="en-US" altLang="ja-JP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kumimoji="1" lang="en-US" altLang="ja-JP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acc>
                      </m:oMath>
                    </m:oMathPara>
                  </a14:m>
                  <a:endParaRPr kumimoji="1" lang="ja-JP" altLang="en-US" sz="2400" b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89992B71-FFC6-D645-8D62-432FB122B5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444" y="5169740"/>
                  <a:ext cx="3570336" cy="534442"/>
                </a:xfrm>
                <a:prstGeom prst="rect">
                  <a:avLst/>
                </a:prstGeom>
                <a:blipFill>
                  <a:blip r:embed="rId8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897B6CA0-FE21-6048-AB19-357DE3820DD1}"/>
                    </a:ext>
                  </a:extLst>
                </p:cNvPr>
                <p:cNvSpPr txBox="1"/>
                <p:nvPr/>
              </p:nvSpPr>
              <p:spPr>
                <a:xfrm>
                  <a:off x="1574676" y="5692344"/>
                  <a:ext cx="2774093" cy="4998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kumimoji="1" lang="en-US" altLang="ja-JP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ja-JP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ja-JP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1" lang="en-US" altLang="ja-JP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kumimoji="1" lang="en-US" altLang="ja-JP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acc>
                            <m:r>
                              <a:rPr kumimoji="1" lang="en-US" altLang="ja-JP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̅"/>
                                <m:ctrlPr>
                                  <a:rPr kumimoji="1" lang="en-US" altLang="ja-JP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1" lang="en-US" altLang="ja-JP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kumimoji="1" lang="en-US" altLang="ja-JP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kumimoji="1" lang="en-US" altLang="ja-JP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kumimoji="1" lang="en-US" altLang="ja-JP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acc>
                      </m:oMath>
                    </m:oMathPara>
                  </a14:m>
                  <a:endParaRPr kumimoji="1" lang="ja-JP" altLang="en-US" sz="2400" b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897B6CA0-FE21-6048-AB19-357DE3820D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676" y="5692344"/>
                  <a:ext cx="2774093" cy="499817"/>
                </a:xfrm>
                <a:prstGeom prst="rect">
                  <a:avLst/>
                </a:prstGeom>
                <a:blipFill>
                  <a:blip r:embed="rId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FF2AF55-EA65-3F4F-AF74-DAD0CEF0D515}"/>
              </a:ext>
            </a:extLst>
          </p:cNvPr>
          <p:cNvCxnSpPr>
            <a:cxnSpLocks/>
          </p:cNvCxnSpPr>
          <p:nvPr/>
        </p:nvCxnSpPr>
        <p:spPr bwMode="auto">
          <a:xfrm>
            <a:off x="2411760" y="6192161"/>
            <a:ext cx="549962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FBC4271-EF0E-964B-BB6A-E0B0114508A4}"/>
              </a:ext>
            </a:extLst>
          </p:cNvPr>
          <p:cNvCxnSpPr>
            <a:cxnSpLocks/>
          </p:cNvCxnSpPr>
          <p:nvPr/>
        </p:nvCxnSpPr>
        <p:spPr bwMode="auto">
          <a:xfrm>
            <a:off x="3206836" y="6192161"/>
            <a:ext cx="549962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AA0D34A-07AC-F941-A55D-350061D8C538}"/>
              </a:ext>
            </a:extLst>
          </p:cNvPr>
          <p:cNvSpPr txBox="1"/>
          <p:nvPr/>
        </p:nvSpPr>
        <p:spPr>
          <a:xfrm>
            <a:off x="4717077" y="5838218"/>
            <a:ext cx="4107215" cy="707886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0">
                <a:solidFill>
                  <a:srgbClr val="000000"/>
                </a:solidFill>
              </a:rPr>
              <a:t>式の中には</a:t>
            </a:r>
            <a:r>
              <a:rPr kumimoji="1" lang="en-US" altLang="ja-JP" sz="2000" b="0" dirty="0">
                <a:solidFill>
                  <a:srgbClr val="000000"/>
                </a:solidFill>
              </a:rPr>
              <a:t>NAND</a:t>
            </a:r>
            <a:r>
              <a:rPr kumimoji="1" lang="ja-JP" altLang="en-US" sz="2000" b="0">
                <a:solidFill>
                  <a:srgbClr val="000000"/>
                </a:solidFill>
              </a:rPr>
              <a:t>は</a:t>
            </a:r>
            <a:r>
              <a:rPr kumimoji="1" lang="en-US" altLang="ja-JP" sz="2000" b="0" dirty="0">
                <a:solidFill>
                  <a:srgbClr val="000000"/>
                </a:solidFill>
              </a:rPr>
              <a:t>5</a:t>
            </a:r>
            <a:r>
              <a:rPr kumimoji="1" lang="ja-JP" altLang="en-US" sz="2000" b="0">
                <a:solidFill>
                  <a:srgbClr val="000000"/>
                </a:solidFill>
              </a:rPr>
              <a:t>つあるが，</a:t>
            </a:r>
            <a:endParaRPr kumimoji="1" lang="en-US" altLang="ja-JP" sz="2000" b="0" dirty="0">
              <a:solidFill>
                <a:srgbClr val="000000"/>
              </a:solidFill>
            </a:endParaRPr>
          </a:p>
          <a:p>
            <a:r>
              <a:rPr kumimoji="1" lang="ja-JP" altLang="en-US" sz="2000" b="0">
                <a:solidFill>
                  <a:srgbClr val="000000"/>
                </a:solidFill>
              </a:rPr>
              <a:t>下線部が共通なので</a:t>
            </a:r>
            <a:r>
              <a:rPr kumimoji="1" lang="en-US" altLang="ja-JP" sz="2000" b="0" dirty="0">
                <a:solidFill>
                  <a:srgbClr val="000000"/>
                </a:solidFill>
              </a:rPr>
              <a:t>4</a:t>
            </a:r>
            <a:r>
              <a:rPr kumimoji="1" lang="ja-JP" altLang="en-US" sz="2000" b="0">
                <a:solidFill>
                  <a:srgbClr val="000000"/>
                </a:solidFill>
              </a:rPr>
              <a:t>つで実現可能</a:t>
            </a:r>
            <a:endParaRPr kumimoji="1" lang="en-US" altLang="ja-JP" sz="2000" b="0" dirty="0">
              <a:solidFill>
                <a:srgbClr val="00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3534BEC-CC86-3443-BD62-8166E718ECDC}"/>
              </a:ext>
            </a:extLst>
          </p:cNvPr>
          <p:cNvSpPr txBox="1"/>
          <p:nvPr/>
        </p:nvSpPr>
        <p:spPr>
          <a:xfrm>
            <a:off x="5514343" y="2563615"/>
            <a:ext cx="2874505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0" dirty="0">
                <a:solidFill>
                  <a:srgbClr val="000000"/>
                </a:solidFill>
              </a:rPr>
              <a:t>NAND</a:t>
            </a:r>
            <a:r>
              <a:rPr kumimoji="1" lang="ja-JP" altLang="en-US" sz="2000" b="0">
                <a:solidFill>
                  <a:srgbClr val="000000"/>
                </a:solidFill>
              </a:rPr>
              <a:t>は３つで実現可能</a:t>
            </a:r>
            <a:endParaRPr kumimoji="1" lang="en-US" altLang="ja-JP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92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2800"/>
              <a:t>標準形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1656184"/>
          </a:xfrm>
        </p:spPr>
        <p:txBody>
          <a:bodyPr/>
          <a:lstStyle/>
          <a:p>
            <a:pPr eaLnBrk="1" hangingPunct="1"/>
            <a:r>
              <a:rPr lang="ja-JP" altLang="en-US"/>
              <a:t>加算標準形と乗算標準形</a:t>
            </a:r>
            <a:endParaRPr lang="en-US" altLang="ja-JP" dirty="0"/>
          </a:p>
          <a:p>
            <a:pPr marL="457200" lvl="1" indent="0" eaLnBrk="1" hangingPunct="1">
              <a:buNone/>
            </a:pPr>
            <a:r>
              <a:rPr lang="ja-JP" altLang="en-US"/>
              <a:t>加算標準形：</a:t>
            </a:r>
            <a:r>
              <a:rPr lang="en-US" altLang="ja-JP" dirty="0"/>
              <a:t> </a:t>
            </a:r>
            <a:r>
              <a:rPr lang="ja-JP" altLang="en-US"/>
              <a:t>１を返す積（・）の組を和（</a:t>
            </a:r>
            <a:r>
              <a:rPr lang="en-US" altLang="ja-JP" dirty="0"/>
              <a:t>+</a:t>
            </a:r>
            <a:r>
              <a:rPr lang="ja-JP" altLang="en-US"/>
              <a:t>）で結合する</a:t>
            </a:r>
            <a:endParaRPr lang="en-US" altLang="ja-JP" dirty="0"/>
          </a:p>
          <a:p>
            <a:pPr marL="457200" lvl="1" indent="0" eaLnBrk="1" hangingPunct="1">
              <a:buNone/>
            </a:pPr>
            <a:r>
              <a:rPr lang="ja-JP" altLang="en-US"/>
              <a:t>乗算標準形：</a:t>
            </a:r>
            <a:r>
              <a:rPr lang="en-US" altLang="ja-JP" dirty="0"/>
              <a:t> </a:t>
            </a:r>
            <a:r>
              <a:rPr lang="ja-JP" altLang="en-US"/>
              <a:t>０を返す和（</a:t>
            </a:r>
            <a:r>
              <a:rPr lang="en-US" altLang="ja-JP" dirty="0"/>
              <a:t>+</a:t>
            </a:r>
            <a:r>
              <a:rPr lang="ja-JP" altLang="en-US"/>
              <a:t>）の組を積（・）で結合する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C70FB2-3B6C-AB4D-A5D6-99D3CED00DFA}"/>
                  </a:ext>
                </a:extLst>
              </p:cNvPr>
              <p:cNvSpPr txBox="1"/>
              <p:nvPr/>
            </p:nvSpPr>
            <p:spPr>
              <a:xfrm>
                <a:off x="395536" y="4082095"/>
                <a:ext cx="564520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排他的論理和</a:t>
                </a:r>
                <a:r>
                  <a:rPr kumimoji="1" lang="ja-JP" altLang="en-US" sz="2400" b="0">
                    <a:solidFill>
                      <a:srgbClr val="000000"/>
                    </a:solidFill>
                    <a:latin typeface="+mn-ea"/>
                    <a:ea typeface="+mn-ea"/>
                  </a:rPr>
                  <a:t>（</a:t>
                </a:r>
                <a:r>
                  <a:rPr kumimoji="1" lang="en-US" altLang="ja-JP" sz="2400" b="0" dirty="0">
                    <a:solidFill>
                      <a:srgbClr val="000000"/>
                    </a:solidFill>
                    <a:latin typeface="+mn-ea"/>
                    <a:ea typeface="+mn-ea"/>
                  </a:rPr>
                  <a:t>XOR, EOR)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̅"/>
                          <m:ctrlPr>
                            <a:rPr kumimoji="1" lang="en-US" altLang="ja-JP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kumimoji="1" lang="en-US" altLang="ja-JP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kumimoji="1" lang="en-US" altLang="ja-JP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1" lang="en-US" altLang="ja-JP" sz="24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kumimoji="1" lang="en-US" altLang="ja-JP" sz="24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1" lang="ja-JP" altLang="en-US" sz="2400" b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C70FB2-3B6C-AB4D-A5D6-99D3CED00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82095"/>
                <a:ext cx="5645200" cy="830997"/>
              </a:xfrm>
              <a:prstGeom prst="rect">
                <a:avLst/>
              </a:prstGeom>
              <a:blipFill>
                <a:blip r:embed="rId3"/>
                <a:stretch>
                  <a:fillRect l="-1798" t="-6061" b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41F2B65-AE91-DE49-BAF2-1218E2505F78}"/>
                  </a:ext>
                </a:extLst>
              </p:cNvPr>
              <p:cNvSpPr txBox="1"/>
              <p:nvPr/>
            </p:nvSpPr>
            <p:spPr>
              <a:xfrm>
                <a:off x="430234" y="5144925"/>
                <a:ext cx="570694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等値</a:t>
                </a:r>
                <a:r>
                  <a:rPr kumimoji="1" lang="ja-JP" altLang="en-US" sz="2400" b="0">
                    <a:solidFill>
                      <a:srgbClr val="000000"/>
                    </a:solidFill>
                    <a:latin typeface="+mn-ea"/>
                  </a:rPr>
                  <a:t>（</a:t>
                </a:r>
                <a:r>
                  <a:rPr kumimoji="1" lang="en-US" altLang="ja-JP" sz="2400" b="0" dirty="0">
                    <a:solidFill>
                      <a:srgbClr val="000000"/>
                    </a:solidFill>
                    <a:latin typeface="+mn-ea"/>
                  </a:rPr>
                  <a:t>EQ, ENOR)</a:t>
                </a:r>
                <a:endParaRPr kumimoji="1" lang="en-US" altLang="ja-JP" sz="24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⊙</m:t>
                      </m:r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kumimoji="1" lang="en-US" altLang="ja-JP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kumimoji="1" lang="en-US" altLang="ja-JP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̅"/>
                          <m:ctrlPr>
                            <a:rPr kumimoji="1" lang="en-US" altLang="ja-JP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kumimoji="1" lang="en-US" altLang="ja-JP" sz="24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1" lang="en-US" altLang="ja-JP" sz="24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kumimoji="1" lang="ja-JP" altLang="en-US" sz="2400" b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41F2B65-AE91-DE49-BAF2-1218E2505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34" y="5144925"/>
                <a:ext cx="5706947" cy="830997"/>
              </a:xfrm>
              <a:prstGeom prst="rect">
                <a:avLst/>
              </a:prstGeom>
              <a:blipFill>
                <a:blip r:embed="rId4"/>
                <a:stretch>
                  <a:fillRect l="-1778" t="-9091" b="-4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 2">
                <a:extLst>
                  <a:ext uri="{FF2B5EF4-FFF2-40B4-BE49-F238E27FC236}">
                    <a16:creationId xmlns:a16="http://schemas.microsoft.com/office/drawing/2014/main" id="{3D852CBA-B524-1D48-8286-D7A92D32C5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1092113"/>
                  </p:ext>
                </p:extLst>
              </p:nvPr>
            </p:nvGraphicFramePr>
            <p:xfrm>
              <a:off x="6228184" y="4149080"/>
              <a:ext cx="2520280" cy="18542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32048">
                      <a:extLst>
                        <a:ext uri="{9D8B030D-6E8A-4147-A177-3AD203B41FA5}">
                          <a16:colId xmlns:a16="http://schemas.microsoft.com/office/drawing/2014/main" val="2691354409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713220932"/>
                        </a:ext>
                      </a:extLst>
                    </a:gridCol>
                    <a:gridCol w="816091">
                      <a:extLst>
                        <a:ext uri="{9D8B030D-6E8A-4147-A177-3AD203B41FA5}">
                          <a16:colId xmlns:a16="http://schemas.microsoft.com/office/drawing/2014/main" val="4024567602"/>
                        </a:ext>
                      </a:extLst>
                    </a:gridCol>
                    <a:gridCol w="840093">
                      <a:extLst>
                        <a:ext uri="{9D8B030D-6E8A-4147-A177-3AD203B41FA5}">
                          <a16:colId xmlns:a16="http://schemas.microsoft.com/office/drawing/2014/main" val="20849919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ja-JP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kumimoji="1" lang="en-US" altLang="ja-JP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ja-JP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⊙</m:t>
                                </m:r>
                                <m:r>
                                  <a:rPr kumimoji="1" lang="en-US" altLang="ja-JP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90151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97279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487347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255936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07700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 2">
                <a:extLst>
                  <a:ext uri="{FF2B5EF4-FFF2-40B4-BE49-F238E27FC236}">
                    <a16:creationId xmlns:a16="http://schemas.microsoft.com/office/drawing/2014/main" id="{3D852CBA-B524-1D48-8286-D7A92D32C5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1092113"/>
                  </p:ext>
                </p:extLst>
              </p:nvPr>
            </p:nvGraphicFramePr>
            <p:xfrm>
              <a:off x="6228184" y="4149080"/>
              <a:ext cx="2520280" cy="18542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32048">
                      <a:extLst>
                        <a:ext uri="{9D8B030D-6E8A-4147-A177-3AD203B41FA5}">
                          <a16:colId xmlns:a16="http://schemas.microsoft.com/office/drawing/2014/main" val="2691354409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713220932"/>
                        </a:ext>
                      </a:extLst>
                    </a:gridCol>
                    <a:gridCol w="816091">
                      <a:extLst>
                        <a:ext uri="{9D8B030D-6E8A-4147-A177-3AD203B41FA5}">
                          <a16:colId xmlns:a16="http://schemas.microsoft.com/office/drawing/2014/main" val="4024567602"/>
                        </a:ext>
                      </a:extLst>
                    </a:gridCol>
                    <a:gridCol w="840093">
                      <a:extLst>
                        <a:ext uri="{9D8B030D-6E8A-4147-A177-3AD203B41FA5}">
                          <a16:colId xmlns:a16="http://schemas.microsoft.com/office/drawing/2014/main" val="20849919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41" t="-3448" r="-491176" b="-4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2941" t="-3448" r="-391176" b="-4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6154" t="-3448" r="-104615" b="-4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3030" t="-3448" r="-3030" b="-4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90151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97279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487347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255936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07700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1027">
            <a:extLst>
              <a:ext uri="{FF2B5EF4-FFF2-40B4-BE49-F238E27FC236}">
                <a16:creationId xmlns:a16="http://schemas.microsoft.com/office/drawing/2014/main" id="{5686C2D2-24AF-4F4E-91F1-E67949E08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75" y="3360534"/>
            <a:ext cx="8569325" cy="55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5000"/>
              </a:spcBef>
              <a:spcAft>
                <a:spcPct val="20000"/>
              </a:spcAft>
              <a:buClr>
                <a:srgbClr val="21462F"/>
              </a:buClr>
              <a:buSzPct val="75000"/>
              <a:buFont typeface="Wingdings" pitchFamily="2" charset="2"/>
              <a:buChar char=""/>
              <a:defRPr sz="2800" b="1">
                <a:solidFill>
                  <a:srgbClr val="256C4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5000"/>
              </a:spcBef>
              <a:spcAft>
                <a:spcPct val="20000"/>
              </a:spcAft>
              <a:buClr>
                <a:srgbClr val="5A998E"/>
              </a:buClr>
              <a:buFont typeface="Wingdings" pitchFamily="2" charset="2"/>
              <a:buChar char="w"/>
              <a:defRPr kumimoji="1" sz="2600">
                <a:solidFill>
                  <a:srgbClr val="4C4C4C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spcBef>
                <a:spcPct val="15000"/>
              </a:spcBef>
              <a:spcAft>
                <a:spcPct val="20000"/>
              </a:spcAft>
              <a:buClr>
                <a:srgbClr val="6B988E"/>
              </a:buClr>
              <a:buChar char="•"/>
              <a:defRPr kumimoji="1" sz="2400">
                <a:solidFill>
                  <a:srgbClr val="4C4C4C"/>
                </a:solidFill>
                <a:latin typeface="+mn-ea"/>
                <a:ea typeface="+mn-ea"/>
              </a:defRPr>
            </a:lvl3pPr>
            <a:lvl4pPr marL="1600200" indent="-228600" algn="l" rtl="0" eaLnBrk="0" fontAlgn="base" hangingPunct="0">
              <a:spcBef>
                <a:spcPct val="15000"/>
              </a:spcBef>
              <a:spcAft>
                <a:spcPct val="20000"/>
              </a:spcAft>
              <a:buChar char="–"/>
              <a:defRPr kumimoji="1" sz="2000">
                <a:solidFill>
                  <a:srgbClr val="4C4C4C"/>
                </a:solidFill>
                <a:latin typeface="+mn-ea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988E"/>
              </a:buClr>
              <a:buChar char="»"/>
              <a:defRPr kumimoji="1" sz="1600">
                <a:solidFill>
                  <a:srgbClr val="6B988E"/>
                </a:solidFill>
                <a:latin typeface="+mn-ea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B988E"/>
              </a:buClr>
              <a:buChar char="»"/>
              <a:defRPr sz="1600">
                <a:solidFill>
                  <a:srgbClr val="6B988E"/>
                </a:solidFill>
                <a:latin typeface="+mn-ea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B988E"/>
              </a:buClr>
              <a:buChar char="»"/>
              <a:defRPr sz="1600">
                <a:solidFill>
                  <a:srgbClr val="6B988E"/>
                </a:solidFill>
                <a:latin typeface="+mn-ea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B988E"/>
              </a:buClr>
              <a:buChar char="»"/>
              <a:defRPr sz="1600">
                <a:solidFill>
                  <a:srgbClr val="6B988E"/>
                </a:solidFill>
                <a:latin typeface="+mn-ea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B988E"/>
              </a:buClr>
              <a:buChar char="»"/>
              <a:defRPr sz="1600">
                <a:solidFill>
                  <a:srgbClr val="6B988E"/>
                </a:solidFill>
                <a:latin typeface="+mn-ea"/>
                <a:ea typeface="+mn-ea"/>
              </a:defRPr>
            </a:lvl9pPr>
          </a:lstStyle>
          <a:p>
            <a:pPr eaLnBrk="1" hangingPunct="1"/>
            <a:r>
              <a:rPr lang="ja-JP" altLang="en-US" kern="0"/>
              <a:t>排他的論理和と等値の標準形</a:t>
            </a:r>
            <a:endParaRPr lang="en-US" altLang="ja-JP" kern="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4C548B4-27A5-C943-81A6-A2D9EA31BD0E}"/>
              </a:ext>
            </a:extLst>
          </p:cNvPr>
          <p:cNvSpPr/>
          <p:nvPr/>
        </p:nvSpPr>
        <p:spPr bwMode="auto">
          <a:xfrm>
            <a:off x="2727894" y="1844824"/>
            <a:ext cx="2636194" cy="367880"/>
          </a:xfrm>
          <a:prstGeom prst="rect">
            <a:avLst/>
          </a:prstGeom>
          <a:noFill/>
          <a:ln w="38100" cap="flat" cmpd="sng" algn="ctr">
            <a:solidFill>
              <a:srgbClr val="7030A0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55B6347-4196-A246-AD91-3B28FD4F6B6C}"/>
              </a:ext>
            </a:extLst>
          </p:cNvPr>
          <p:cNvSpPr/>
          <p:nvPr/>
        </p:nvSpPr>
        <p:spPr bwMode="auto">
          <a:xfrm>
            <a:off x="2690445" y="4544058"/>
            <a:ext cx="648072" cy="331964"/>
          </a:xfrm>
          <a:prstGeom prst="rect">
            <a:avLst/>
          </a:prstGeom>
          <a:noFill/>
          <a:ln w="38100" cap="flat" cmpd="sng" algn="ctr">
            <a:solidFill>
              <a:srgbClr val="7030A0">
                <a:alpha val="7017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9F5C0E0-6279-6348-9AE4-320E0FE59FC7}"/>
              </a:ext>
            </a:extLst>
          </p:cNvPr>
          <p:cNvSpPr/>
          <p:nvPr/>
        </p:nvSpPr>
        <p:spPr bwMode="auto">
          <a:xfrm>
            <a:off x="7236295" y="4941168"/>
            <a:ext cx="504057" cy="305531"/>
          </a:xfrm>
          <a:prstGeom prst="rect">
            <a:avLst/>
          </a:prstGeom>
          <a:noFill/>
          <a:ln w="38100" cap="flat" cmpd="sng" algn="ctr">
            <a:solidFill>
              <a:srgbClr val="7030A0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C54F525-95FF-F14E-AE44-CE0E1D3F7650}"/>
              </a:ext>
            </a:extLst>
          </p:cNvPr>
          <p:cNvSpPr/>
          <p:nvPr/>
        </p:nvSpPr>
        <p:spPr bwMode="auto">
          <a:xfrm>
            <a:off x="7236295" y="5301208"/>
            <a:ext cx="504057" cy="305531"/>
          </a:xfrm>
          <a:prstGeom prst="rect">
            <a:avLst/>
          </a:prstGeom>
          <a:noFill/>
          <a:ln w="38100" cap="flat" cmpd="sng" algn="ctr">
            <a:solidFill>
              <a:srgbClr val="7030A0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5A02E02-5213-B04A-BDAA-4609AF861EB4}"/>
              </a:ext>
            </a:extLst>
          </p:cNvPr>
          <p:cNvSpPr/>
          <p:nvPr/>
        </p:nvSpPr>
        <p:spPr bwMode="auto">
          <a:xfrm>
            <a:off x="1760129" y="4530509"/>
            <a:ext cx="648072" cy="331964"/>
          </a:xfrm>
          <a:prstGeom prst="rect">
            <a:avLst/>
          </a:prstGeom>
          <a:noFill/>
          <a:ln w="38100" cap="flat" cmpd="sng" algn="ctr">
            <a:solidFill>
              <a:srgbClr val="7030A0">
                <a:alpha val="7017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C8A2436-0C09-0B41-A23C-B7A209F811B1}"/>
              </a:ext>
            </a:extLst>
          </p:cNvPr>
          <p:cNvSpPr/>
          <p:nvPr/>
        </p:nvSpPr>
        <p:spPr bwMode="auto">
          <a:xfrm>
            <a:off x="1809556" y="5617904"/>
            <a:ext cx="648072" cy="331964"/>
          </a:xfrm>
          <a:prstGeom prst="rect">
            <a:avLst/>
          </a:prstGeom>
          <a:noFill/>
          <a:ln w="38100" cap="flat" cmpd="sng" algn="ctr">
            <a:solidFill>
              <a:srgbClr val="7030A0">
                <a:alpha val="7017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A27B96F-A5C5-E843-8072-1C34067A7F12}"/>
              </a:ext>
            </a:extLst>
          </p:cNvPr>
          <p:cNvSpPr/>
          <p:nvPr/>
        </p:nvSpPr>
        <p:spPr bwMode="auto">
          <a:xfrm>
            <a:off x="2752228" y="5606739"/>
            <a:ext cx="648072" cy="331964"/>
          </a:xfrm>
          <a:prstGeom prst="rect">
            <a:avLst/>
          </a:prstGeom>
          <a:noFill/>
          <a:ln w="38100" cap="flat" cmpd="sng" algn="ctr">
            <a:solidFill>
              <a:srgbClr val="7030A0">
                <a:alpha val="7017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35448D0-C0CA-9A42-9967-6F0EDB6F7506}"/>
              </a:ext>
            </a:extLst>
          </p:cNvPr>
          <p:cNvSpPr/>
          <p:nvPr/>
        </p:nvSpPr>
        <p:spPr bwMode="auto">
          <a:xfrm>
            <a:off x="8064197" y="4558109"/>
            <a:ext cx="504057" cy="305531"/>
          </a:xfrm>
          <a:prstGeom prst="rect">
            <a:avLst/>
          </a:prstGeom>
          <a:noFill/>
          <a:ln w="38100" cap="flat" cmpd="sng" algn="ctr">
            <a:solidFill>
              <a:srgbClr val="7030A0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B03646B-0B88-7A45-9DCA-BD0DD12750D2}"/>
              </a:ext>
            </a:extLst>
          </p:cNvPr>
          <p:cNvSpPr/>
          <p:nvPr/>
        </p:nvSpPr>
        <p:spPr bwMode="auto">
          <a:xfrm>
            <a:off x="8076554" y="5671911"/>
            <a:ext cx="504057" cy="305531"/>
          </a:xfrm>
          <a:prstGeom prst="rect">
            <a:avLst/>
          </a:prstGeom>
          <a:noFill/>
          <a:ln w="38100" cap="flat" cmpd="sng" algn="ctr">
            <a:solidFill>
              <a:srgbClr val="7030A0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28BA835-4948-7645-BEFE-F64BCAC110EA}"/>
              </a:ext>
            </a:extLst>
          </p:cNvPr>
          <p:cNvSpPr/>
          <p:nvPr/>
        </p:nvSpPr>
        <p:spPr bwMode="auto">
          <a:xfrm>
            <a:off x="2702742" y="2389244"/>
            <a:ext cx="2636194" cy="367880"/>
          </a:xfrm>
          <a:prstGeom prst="rect">
            <a:avLst/>
          </a:prstGeom>
          <a:noFill/>
          <a:ln w="38100" cap="flat" cmpd="sng" algn="ctr">
            <a:solidFill>
              <a:srgbClr val="00B050">
                <a:alpha val="69831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6B45710-0D97-364E-B969-3BEBC1579B76}"/>
              </a:ext>
            </a:extLst>
          </p:cNvPr>
          <p:cNvSpPr/>
          <p:nvPr/>
        </p:nvSpPr>
        <p:spPr bwMode="auto">
          <a:xfrm>
            <a:off x="3721954" y="4544058"/>
            <a:ext cx="850045" cy="369034"/>
          </a:xfrm>
          <a:prstGeom prst="rect">
            <a:avLst/>
          </a:prstGeom>
          <a:noFill/>
          <a:ln w="38100" cap="flat" cmpd="sng" algn="ctr">
            <a:solidFill>
              <a:srgbClr val="00B050">
                <a:alpha val="6970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3E2C742-AE56-6C4C-900B-3EAF9094B201}"/>
              </a:ext>
            </a:extLst>
          </p:cNvPr>
          <p:cNvSpPr/>
          <p:nvPr/>
        </p:nvSpPr>
        <p:spPr bwMode="auto">
          <a:xfrm>
            <a:off x="3796094" y="5582026"/>
            <a:ext cx="850045" cy="369034"/>
          </a:xfrm>
          <a:prstGeom prst="rect">
            <a:avLst/>
          </a:prstGeom>
          <a:noFill/>
          <a:ln w="38100" cap="flat" cmpd="sng" algn="ctr">
            <a:solidFill>
              <a:srgbClr val="00B050">
                <a:alpha val="6970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337D42B-8F6A-3244-90E7-5E6D0C88163E}"/>
              </a:ext>
            </a:extLst>
          </p:cNvPr>
          <p:cNvSpPr/>
          <p:nvPr/>
        </p:nvSpPr>
        <p:spPr bwMode="auto">
          <a:xfrm>
            <a:off x="4982343" y="5594383"/>
            <a:ext cx="850045" cy="369034"/>
          </a:xfrm>
          <a:prstGeom prst="rect">
            <a:avLst/>
          </a:prstGeom>
          <a:noFill/>
          <a:ln w="38100" cap="flat" cmpd="sng" algn="ctr">
            <a:solidFill>
              <a:srgbClr val="00B050">
                <a:alpha val="6970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D4305AD-C9E2-FB40-9D93-C471BBA00978}"/>
              </a:ext>
            </a:extLst>
          </p:cNvPr>
          <p:cNvSpPr/>
          <p:nvPr/>
        </p:nvSpPr>
        <p:spPr bwMode="auto">
          <a:xfrm>
            <a:off x="4920559" y="4531702"/>
            <a:ext cx="850045" cy="369034"/>
          </a:xfrm>
          <a:prstGeom prst="rect">
            <a:avLst/>
          </a:prstGeom>
          <a:noFill/>
          <a:ln w="38100" cap="flat" cmpd="sng" algn="ctr">
            <a:solidFill>
              <a:srgbClr val="00B050">
                <a:alpha val="6970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A9FDCA7-0DA2-9446-B11A-C51B3BFD2EB0}"/>
              </a:ext>
            </a:extLst>
          </p:cNvPr>
          <p:cNvSpPr/>
          <p:nvPr/>
        </p:nvSpPr>
        <p:spPr bwMode="auto">
          <a:xfrm>
            <a:off x="7236295" y="4563453"/>
            <a:ext cx="504057" cy="305531"/>
          </a:xfrm>
          <a:prstGeom prst="rect">
            <a:avLst/>
          </a:prstGeom>
          <a:noFill/>
          <a:ln w="38100" cap="flat" cmpd="sng" algn="ctr">
            <a:solidFill>
              <a:srgbClr val="00B050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F1B59F0-1313-3949-904B-A75B489DA35E}"/>
              </a:ext>
            </a:extLst>
          </p:cNvPr>
          <p:cNvSpPr/>
          <p:nvPr/>
        </p:nvSpPr>
        <p:spPr bwMode="auto">
          <a:xfrm>
            <a:off x="7236295" y="5675561"/>
            <a:ext cx="504057" cy="305531"/>
          </a:xfrm>
          <a:prstGeom prst="rect">
            <a:avLst/>
          </a:prstGeom>
          <a:noFill/>
          <a:ln w="38100" cap="flat" cmpd="sng" algn="ctr">
            <a:solidFill>
              <a:srgbClr val="00B050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883534A-8F3A-3842-AFEA-1BC16F48EF05}"/>
              </a:ext>
            </a:extLst>
          </p:cNvPr>
          <p:cNvSpPr/>
          <p:nvPr/>
        </p:nvSpPr>
        <p:spPr bwMode="auto">
          <a:xfrm>
            <a:off x="8064198" y="4921799"/>
            <a:ext cx="504057" cy="305531"/>
          </a:xfrm>
          <a:prstGeom prst="rect">
            <a:avLst/>
          </a:prstGeom>
          <a:noFill/>
          <a:ln w="38100" cap="flat" cmpd="sng" algn="ctr">
            <a:solidFill>
              <a:srgbClr val="00B050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472B8CC-A4B3-BF40-B606-D922415F8511}"/>
              </a:ext>
            </a:extLst>
          </p:cNvPr>
          <p:cNvSpPr/>
          <p:nvPr/>
        </p:nvSpPr>
        <p:spPr bwMode="auto">
          <a:xfrm>
            <a:off x="8064198" y="5292502"/>
            <a:ext cx="504057" cy="305531"/>
          </a:xfrm>
          <a:prstGeom prst="rect">
            <a:avLst/>
          </a:prstGeom>
          <a:noFill/>
          <a:ln w="38100" cap="flat" cmpd="sng" algn="ctr">
            <a:solidFill>
              <a:srgbClr val="00B050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684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2800"/>
              <a:t>加算器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784224"/>
          </a:xfrm>
        </p:spPr>
        <p:txBody>
          <a:bodyPr/>
          <a:lstStyle/>
          <a:p>
            <a:pPr eaLnBrk="1" hangingPunct="1"/>
            <a:r>
              <a:rPr lang="ja-JP" altLang="en-US"/>
              <a:t>半加算器（教科書</a:t>
            </a:r>
            <a:r>
              <a:rPr lang="en-US" altLang="ja-JP" dirty="0"/>
              <a:t> </a:t>
            </a:r>
            <a:r>
              <a:rPr lang="ja-JP" altLang="en-US"/>
              <a:t>図</a:t>
            </a:r>
            <a:r>
              <a:rPr lang="en-US" altLang="ja-JP" dirty="0"/>
              <a:t>8.7</a:t>
            </a:r>
            <a:r>
              <a:rPr lang="ja-JP" altLang="en-US"/>
              <a:t>）</a:t>
            </a:r>
            <a:endParaRPr lang="en-US" altLang="ja-JP" dirty="0"/>
          </a:p>
        </p:txBody>
      </p:sp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182D0178-8CE8-634B-9CE8-88F01A83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0859"/>
            <a:ext cx="9144000" cy="50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05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2800"/>
              <a:t>加算器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052736"/>
            <a:ext cx="8569325" cy="720080"/>
          </a:xfrm>
        </p:spPr>
        <p:txBody>
          <a:bodyPr/>
          <a:lstStyle/>
          <a:p>
            <a:pPr eaLnBrk="1" hangingPunct="1"/>
            <a:r>
              <a:rPr lang="ja-JP" altLang="en-US"/>
              <a:t>全加算器（教科書</a:t>
            </a:r>
            <a:r>
              <a:rPr lang="en-US" altLang="ja-JP" dirty="0"/>
              <a:t> </a:t>
            </a:r>
            <a:r>
              <a:rPr lang="ja-JP" altLang="en-US"/>
              <a:t>図</a:t>
            </a:r>
            <a:r>
              <a:rPr lang="en-US" altLang="ja-JP" dirty="0"/>
              <a:t>8.8</a:t>
            </a:r>
            <a:r>
              <a:rPr lang="ja-JP" altLang="en-US"/>
              <a:t>）</a:t>
            </a:r>
            <a:endParaRPr lang="en-US" altLang="ja-JP" dirty="0"/>
          </a:p>
        </p:txBody>
      </p:sp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111BBC6D-B189-694D-84DD-28F7F26E3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9144000" cy="50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76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ダイアグラム&#10;&#10;自動的に生成された説明">
            <a:extLst>
              <a:ext uri="{FF2B5EF4-FFF2-40B4-BE49-F238E27FC236}">
                <a16:creationId xmlns:a16="http://schemas.microsoft.com/office/drawing/2014/main" id="{460E38BE-ED22-EA4A-BBFD-4A90911F7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6872"/>
            <a:ext cx="9144000" cy="5037141"/>
          </a:xfrm>
          <a:prstGeom prst="rect">
            <a:avLst/>
          </a:prstGeom>
        </p:spPr>
      </p:pic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2800"/>
              <a:t>加算器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052736"/>
            <a:ext cx="8569325" cy="1152128"/>
          </a:xfrm>
        </p:spPr>
        <p:txBody>
          <a:bodyPr/>
          <a:lstStyle/>
          <a:p>
            <a:pPr eaLnBrk="1" hangingPunct="1"/>
            <a:r>
              <a:rPr lang="en-US" altLang="ja-JP" dirty="0"/>
              <a:t>n</a:t>
            </a:r>
            <a:r>
              <a:rPr lang="ja-JP" altLang="en-US"/>
              <a:t>ビット全加算器（教科書</a:t>
            </a:r>
            <a:r>
              <a:rPr lang="en-US" altLang="ja-JP" dirty="0"/>
              <a:t> </a:t>
            </a:r>
            <a:r>
              <a:rPr lang="ja-JP" altLang="en-US"/>
              <a:t>図</a:t>
            </a:r>
            <a:r>
              <a:rPr lang="en-US" altLang="ja-JP" dirty="0"/>
              <a:t>8.9</a:t>
            </a:r>
            <a:r>
              <a:rPr lang="ja-JP" altLang="en-US"/>
              <a:t>）</a:t>
            </a:r>
            <a:endParaRPr lang="en-US" altLang="ja-JP" dirty="0"/>
          </a:p>
          <a:p>
            <a:pPr eaLnBrk="1" hangingPunct="1"/>
            <a:r>
              <a:rPr lang="ja-JP" altLang="en-US"/>
              <a:t>７セグメント</a:t>
            </a:r>
            <a:r>
              <a:rPr lang="en-US" altLang="ja-JP" dirty="0"/>
              <a:t>LED</a:t>
            </a:r>
            <a:r>
              <a:rPr lang="ja-JP" altLang="en-US"/>
              <a:t>での表示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ECD544-F611-1D48-A179-D5705A480C78}"/>
              </a:ext>
            </a:extLst>
          </p:cNvPr>
          <p:cNvSpPr txBox="1"/>
          <p:nvPr/>
        </p:nvSpPr>
        <p:spPr>
          <a:xfrm>
            <a:off x="3059832" y="5085184"/>
            <a:ext cx="3898824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0">
                <a:solidFill>
                  <a:srgbClr val="000000"/>
                </a:solidFill>
              </a:rPr>
              <a:t>３ビットであれば，０</a:t>
            </a:r>
            <a:r>
              <a:rPr kumimoji="1" lang="en-US" altLang="ja-JP" sz="2000" b="0" dirty="0">
                <a:solidFill>
                  <a:srgbClr val="000000"/>
                </a:solidFill>
              </a:rPr>
              <a:t>〜</a:t>
            </a:r>
            <a:r>
              <a:rPr kumimoji="1" lang="ja-JP" altLang="en-US" sz="2000" b="0">
                <a:solidFill>
                  <a:srgbClr val="000000"/>
                </a:solidFill>
              </a:rPr>
              <a:t>７を表示する</a:t>
            </a:r>
            <a:endParaRPr kumimoji="1" lang="en-US" altLang="ja-JP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95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2800"/>
              <a:t>フリップフロップ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784224"/>
          </a:xfrm>
        </p:spPr>
        <p:txBody>
          <a:bodyPr/>
          <a:lstStyle/>
          <a:p>
            <a:pPr eaLnBrk="1" hangingPunct="1"/>
            <a:r>
              <a:rPr lang="ja-JP" altLang="en-US"/>
              <a:t>非同期式</a:t>
            </a:r>
            <a:r>
              <a:rPr lang="en-US" altLang="ja-JP" dirty="0"/>
              <a:t>RS</a:t>
            </a:r>
            <a:r>
              <a:rPr lang="ja-JP" altLang="en-US"/>
              <a:t>フリップフロップ（教科書</a:t>
            </a:r>
            <a:r>
              <a:rPr lang="en-US" altLang="ja-JP" dirty="0"/>
              <a:t> </a:t>
            </a:r>
            <a:r>
              <a:rPr lang="ja-JP" altLang="en-US"/>
              <a:t>図</a:t>
            </a:r>
            <a:r>
              <a:rPr lang="en-US" altLang="ja-JP" dirty="0"/>
              <a:t>8.14</a:t>
            </a:r>
            <a:r>
              <a:rPr lang="ja-JP" altLang="en-US"/>
              <a:t>）</a:t>
            </a:r>
            <a:endParaRPr lang="en-US" altLang="ja-JP" dirty="0"/>
          </a:p>
        </p:txBody>
      </p:sp>
      <p:pic>
        <p:nvPicPr>
          <p:cNvPr id="4" name="図 3" descr="ダイアグラム&#10;&#10;自動的に生成された説明">
            <a:extLst>
              <a:ext uri="{FF2B5EF4-FFF2-40B4-BE49-F238E27FC236}">
                <a16:creationId xmlns:a16="http://schemas.microsoft.com/office/drawing/2014/main" id="{56D720F5-26A5-A64A-88D4-BD9489D65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8243"/>
            <a:ext cx="9144000" cy="503714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15E71E-6CA2-CC46-A109-486A8669307A}"/>
              </a:ext>
            </a:extLst>
          </p:cNvPr>
          <p:cNvSpPr txBox="1"/>
          <p:nvPr/>
        </p:nvSpPr>
        <p:spPr>
          <a:xfrm>
            <a:off x="1979712" y="5229200"/>
            <a:ext cx="2457724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0">
                <a:solidFill>
                  <a:srgbClr val="000000"/>
                </a:solidFill>
              </a:rPr>
              <a:t>スイッチを押した方の</a:t>
            </a:r>
            <a:endParaRPr kumimoji="1" lang="en-US" altLang="ja-JP" sz="2000" b="0" dirty="0">
              <a:solidFill>
                <a:srgbClr val="000000"/>
              </a:solidFill>
            </a:endParaRPr>
          </a:p>
          <a:p>
            <a:r>
              <a:rPr kumimoji="1" lang="en-US" altLang="ja-JP" sz="2000" b="0" dirty="0">
                <a:solidFill>
                  <a:srgbClr val="000000"/>
                </a:solidFill>
              </a:rPr>
              <a:t>LED</a:t>
            </a:r>
            <a:r>
              <a:rPr kumimoji="1" lang="ja-JP" altLang="en-US" sz="2000" b="0">
                <a:solidFill>
                  <a:srgbClr val="000000"/>
                </a:solidFill>
              </a:rPr>
              <a:t>が点灯し続ける</a:t>
            </a:r>
            <a:endParaRPr kumimoji="1" lang="en-US" altLang="ja-JP" sz="2000" b="0" dirty="0">
              <a:solidFill>
                <a:srgbClr val="000000"/>
              </a:solidFill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D3662AF-5B44-3446-B755-75B9F0A0EEF4}"/>
              </a:ext>
            </a:extLst>
          </p:cNvPr>
          <p:cNvCxnSpPr>
            <a:cxnSpLocks/>
            <a:stCxn id="7" idx="0"/>
          </p:cNvCxnSpPr>
          <p:nvPr/>
        </p:nvCxnSpPr>
        <p:spPr bwMode="auto">
          <a:xfrm flipV="1">
            <a:off x="3208574" y="4661001"/>
            <a:ext cx="571338" cy="56819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767612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2800"/>
              <a:t>フリップフロップ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784224"/>
          </a:xfrm>
        </p:spPr>
        <p:txBody>
          <a:bodyPr/>
          <a:lstStyle/>
          <a:p>
            <a:pPr eaLnBrk="1" hangingPunct="1"/>
            <a:r>
              <a:rPr lang="ja-JP" altLang="en-US"/>
              <a:t>同期式</a:t>
            </a:r>
            <a:r>
              <a:rPr lang="en-US" altLang="ja-JP" dirty="0"/>
              <a:t>RS</a:t>
            </a:r>
            <a:r>
              <a:rPr lang="ja-JP" altLang="en-US"/>
              <a:t>フリップフロップ（教科書</a:t>
            </a:r>
            <a:r>
              <a:rPr lang="en-US" altLang="ja-JP" dirty="0"/>
              <a:t> </a:t>
            </a:r>
            <a:r>
              <a:rPr lang="ja-JP" altLang="en-US"/>
              <a:t>図</a:t>
            </a:r>
            <a:r>
              <a:rPr lang="en-US" altLang="ja-JP" dirty="0"/>
              <a:t>8.15</a:t>
            </a:r>
            <a:r>
              <a:rPr lang="ja-JP" altLang="en-US"/>
              <a:t>）</a:t>
            </a:r>
            <a:endParaRPr lang="en-US" altLang="ja-JP" dirty="0"/>
          </a:p>
        </p:txBody>
      </p:sp>
      <p:pic>
        <p:nvPicPr>
          <p:cNvPr id="4" name="図 3" descr="ダイアグラム&#10;&#10;自動的に生成された説明">
            <a:extLst>
              <a:ext uri="{FF2B5EF4-FFF2-40B4-BE49-F238E27FC236}">
                <a16:creationId xmlns:a16="http://schemas.microsoft.com/office/drawing/2014/main" id="{12B258E6-AE33-4041-BB1D-E94979BDE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848243"/>
            <a:ext cx="9144000" cy="503714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7805EEC-35D1-2546-B747-6AF28D5CEBE8}"/>
              </a:ext>
            </a:extLst>
          </p:cNvPr>
          <p:cNvSpPr txBox="1"/>
          <p:nvPr/>
        </p:nvSpPr>
        <p:spPr>
          <a:xfrm>
            <a:off x="1907704" y="5529426"/>
            <a:ext cx="4392488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0" dirty="0">
                <a:solidFill>
                  <a:srgbClr val="000000"/>
                </a:solidFill>
              </a:rPr>
              <a:t>Toggle</a:t>
            </a:r>
            <a:r>
              <a:rPr kumimoji="1" lang="ja-JP" altLang="en-US" sz="2000" b="0">
                <a:solidFill>
                  <a:srgbClr val="000000"/>
                </a:solidFill>
              </a:rPr>
              <a:t>スイッチが</a:t>
            </a:r>
            <a:r>
              <a:rPr kumimoji="1" lang="en-US" altLang="ja-JP" sz="2000" b="0" dirty="0">
                <a:solidFill>
                  <a:srgbClr val="000000"/>
                </a:solidFill>
              </a:rPr>
              <a:t>Off</a:t>
            </a:r>
            <a:r>
              <a:rPr kumimoji="1" lang="ja-JP" altLang="en-US" sz="2000" b="0">
                <a:solidFill>
                  <a:srgbClr val="000000"/>
                </a:solidFill>
              </a:rPr>
              <a:t>の場合</a:t>
            </a:r>
            <a:endParaRPr kumimoji="1" lang="en-US" altLang="ja-JP" sz="2000" b="0" dirty="0">
              <a:solidFill>
                <a:srgbClr val="000000"/>
              </a:solidFill>
            </a:endParaRPr>
          </a:p>
          <a:p>
            <a:r>
              <a:rPr kumimoji="1" lang="en-US" altLang="ja-JP" sz="2000" b="0" dirty="0" err="1">
                <a:solidFill>
                  <a:srgbClr val="000000"/>
                </a:solidFill>
              </a:rPr>
              <a:t>PushOn</a:t>
            </a:r>
            <a:r>
              <a:rPr kumimoji="1" lang="ja-JP" altLang="en-US" sz="2000" b="0">
                <a:solidFill>
                  <a:srgbClr val="000000"/>
                </a:solidFill>
              </a:rPr>
              <a:t>スイッチを押しても変化はない</a:t>
            </a:r>
            <a:endParaRPr kumimoji="1" lang="en-US" altLang="ja-JP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3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2800"/>
              <a:t>フリップフロップ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784224"/>
          </a:xfrm>
        </p:spPr>
        <p:txBody>
          <a:bodyPr/>
          <a:lstStyle/>
          <a:p>
            <a:pPr eaLnBrk="1" hangingPunct="1"/>
            <a:r>
              <a:rPr lang="ja-JP" altLang="en-US"/>
              <a:t>同期式</a:t>
            </a:r>
            <a:r>
              <a:rPr lang="en-US" altLang="ja-JP" dirty="0"/>
              <a:t>RS</a:t>
            </a:r>
            <a:r>
              <a:rPr lang="ja-JP" altLang="en-US"/>
              <a:t>フリップフロップ（教科書</a:t>
            </a:r>
            <a:r>
              <a:rPr lang="en-US" altLang="ja-JP" dirty="0"/>
              <a:t> </a:t>
            </a:r>
            <a:r>
              <a:rPr lang="ja-JP" altLang="en-US"/>
              <a:t>図</a:t>
            </a:r>
            <a:r>
              <a:rPr lang="en-US" altLang="ja-JP" dirty="0"/>
              <a:t>8.15</a:t>
            </a:r>
            <a:r>
              <a:rPr lang="ja-JP" altLang="en-US"/>
              <a:t>）</a:t>
            </a:r>
            <a:endParaRPr lang="en-US" altLang="ja-JP" dirty="0"/>
          </a:p>
        </p:txBody>
      </p:sp>
      <p:pic>
        <p:nvPicPr>
          <p:cNvPr id="6" name="図 5" descr="ダイアグラム&#10;&#10;自動的に生成された説明">
            <a:extLst>
              <a:ext uri="{FF2B5EF4-FFF2-40B4-BE49-F238E27FC236}">
                <a16:creationId xmlns:a16="http://schemas.microsoft.com/office/drawing/2014/main" id="{39E4B080-D6D6-4F44-ACA2-B0BBB63A2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848243"/>
            <a:ext cx="9144000" cy="503714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CEC44C-72BF-8041-BC86-A485465C600F}"/>
              </a:ext>
            </a:extLst>
          </p:cNvPr>
          <p:cNvSpPr txBox="1"/>
          <p:nvPr/>
        </p:nvSpPr>
        <p:spPr>
          <a:xfrm>
            <a:off x="1907704" y="5529426"/>
            <a:ext cx="5184576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0" dirty="0">
                <a:solidFill>
                  <a:srgbClr val="000000"/>
                </a:solidFill>
              </a:rPr>
              <a:t>Toggle</a:t>
            </a:r>
            <a:r>
              <a:rPr kumimoji="1" lang="ja-JP" altLang="en-US" sz="2000" b="0">
                <a:solidFill>
                  <a:srgbClr val="000000"/>
                </a:solidFill>
              </a:rPr>
              <a:t>スイッチが</a:t>
            </a:r>
            <a:r>
              <a:rPr kumimoji="1" lang="en-US" altLang="ja-JP" sz="2000" b="0" dirty="0">
                <a:solidFill>
                  <a:srgbClr val="000000"/>
                </a:solidFill>
              </a:rPr>
              <a:t>On</a:t>
            </a:r>
            <a:r>
              <a:rPr kumimoji="1" lang="ja-JP" altLang="en-US" sz="2000" b="0">
                <a:solidFill>
                  <a:srgbClr val="000000"/>
                </a:solidFill>
              </a:rPr>
              <a:t>の場合</a:t>
            </a:r>
            <a:endParaRPr kumimoji="1" lang="en-US" altLang="ja-JP" sz="2000" b="0" dirty="0">
              <a:solidFill>
                <a:srgbClr val="000000"/>
              </a:solidFill>
            </a:endParaRPr>
          </a:p>
          <a:p>
            <a:r>
              <a:rPr kumimoji="1" lang="en-US" altLang="ja-JP" sz="2000" b="0" dirty="0" err="1">
                <a:solidFill>
                  <a:srgbClr val="000000"/>
                </a:solidFill>
              </a:rPr>
              <a:t>PushOn</a:t>
            </a:r>
            <a:r>
              <a:rPr kumimoji="1" lang="ja-JP" altLang="en-US" sz="2000" b="0">
                <a:solidFill>
                  <a:srgbClr val="000000"/>
                </a:solidFill>
              </a:rPr>
              <a:t>スイッチを押した方の</a:t>
            </a:r>
            <a:r>
              <a:rPr kumimoji="1" lang="en-US" altLang="ja-JP" sz="2000" b="0" dirty="0">
                <a:solidFill>
                  <a:srgbClr val="000000"/>
                </a:solidFill>
              </a:rPr>
              <a:t>LED</a:t>
            </a:r>
            <a:r>
              <a:rPr kumimoji="1" lang="ja-JP" altLang="en-US" sz="2000" b="0">
                <a:solidFill>
                  <a:srgbClr val="000000"/>
                </a:solidFill>
              </a:rPr>
              <a:t>が点灯する</a:t>
            </a:r>
            <a:endParaRPr kumimoji="1" lang="en-US" altLang="ja-JP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7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2800" dirty="0" err="1"/>
              <a:t>Simcir</a:t>
            </a:r>
            <a:r>
              <a:rPr lang="ja-JP" altLang="en-US" sz="2800"/>
              <a:t>の基本操作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784224"/>
          </a:xfrm>
        </p:spPr>
        <p:txBody>
          <a:bodyPr/>
          <a:lstStyle/>
          <a:p>
            <a:pPr eaLnBrk="1" hangingPunct="1"/>
            <a:r>
              <a:rPr lang="ja-JP" altLang="en-US"/>
              <a:t>左のパネルからドラッグ</a:t>
            </a:r>
            <a:r>
              <a:rPr lang="en-US" altLang="ja-JP" dirty="0"/>
              <a:t>&amp;</a:t>
            </a:r>
            <a:r>
              <a:rPr lang="ja-JP" altLang="en-US"/>
              <a:t>ドロップして配置する</a:t>
            </a:r>
            <a:endParaRPr lang="en-US" altLang="ja-JP" dirty="0"/>
          </a:p>
        </p:txBody>
      </p:sp>
      <p:pic>
        <p:nvPicPr>
          <p:cNvPr id="4" name="図 3" descr="グラフ&#10;&#10;自動的に生成された説明">
            <a:extLst>
              <a:ext uri="{FF2B5EF4-FFF2-40B4-BE49-F238E27FC236}">
                <a16:creationId xmlns:a16="http://schemas.microsoft.com/office/drawing/2014/main" id="{8C915EB7-D8D4-0A42-B2AA-CCF5813B6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0976"/>
            <a:ext cx="9144000" cy="5037141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2F84C6BD-907C-B440-82CC-3DDC591CF785}"/>
              </a:ext>
            </a:extLst>
          </p:cNvPr>
          <p:cNvCxnSpPr>
            <a:cxnSpLocks/>
          </p:cNvCxnSpPr>
          <p:nvPr/>
        </p:nvCxnSpPr>
        <p:spPr bwMode="auto">
          <a:xfrm>
            <a:off x="533400" y="3429000"/>
            <a:ext cx="1950368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C586C6-77AA-0445-8DFE-CB3E5D0669C8}"/>
              </a:ext>
            </a:extLst>
          </p:cNvPr>
          <p:cNvSpPr txBox="1"/>
          <p:nvPr/>
        </p:nvSpPr>
        <p:spPr>
          <a:xfrm>
            <a:off x="1763688" y="4099971"/>
            <a:ext cx="2242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0">
                <a:solidFill>
                  <a:srgbClr val="000000"/>
                </a:solidFill>
              </a:rPr>
              <a:t>電源は必ず使う</a:t>
            </a:r>
          </a:p>
        </p:txBody>
      </p:sp>
    </p:spTree>
    <p:extLst>
      <p:ext uri="{BB962C8B-B14F-4D97-AF65-F5344CB8AC3E}">
        <p14:creationId xmlns:p14="http://schemas.microsoft.com/office/powerpoint/2010/main" val="617413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2800"/>
              <a:t>フリップフロップ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723213" cy="784224"/>
          </a:xfrm>
        </p:spPr>
        <p:txBody>
          <a:bodyPr/>
          <a:lstStyle/>
          <a:p>
            <a:pPr eaLnBrk="1" hangingPunct="1"/>
            <a:r>
              <a:rPr lang="en-US" altLang="ja-JP" dirty="0"/>
              <a:t>JK</a:t>
            </a:r>
            <a:r>
              <a:rPr lang="ja-JP" altLang="en-US"/>
              <a:t>フリップフロップ（教科書</a:t>
            </a:r>
            <a:r>
              <a:rPr lang="en-US" altLang="ja-JP" dirty="0"/>
              <a:t> </a:t>
            </a:r>
            <a:r>
              <a:rPr lang="ja-JP" altLang="en-US"/>
              <a:t>章末問題</a:t>
            </a:r>
            <a:r>
              <a:rPr lang="en-US" altLang="ja-JP" dirty="0"/>
              <a:t>[8.4], p.280</a:t>
            </a:r>
            <a:r>
              <a:rPr lang="ja-JP" altLang="en-US"/>
              <a:t>）</a:t>
            </a:r>
            <a:endParaRPr lang="en-US" altLang="ja-JP" dirty="0"/>
          </a:p>
        </p:txBody>
      </p:sp>
      <p:pic>
        <p:nvPicPr>
          <p:cNvPr id="4" name="図 3" descr="ダイアグラム&#10;&#10;自動的に生成された説明">
            <a:extLst>
              <a:ext uri="{FF2B5EF4-FFF2-40B4-BE49-F238E27FC236}">
                <a16:creationId xmlns:a16="http://schemas.microsoft.com/office/drawing/2014/main" id="{D6140265-6C8E-8C49-8068-AE88F3C12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8243"/>
            <a:ext cx="9144000" cy="503714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A54636-CEA7-4D4F-8B1F-FCAC9D8E69AE}"/>
              </a:ext>
            </a:extLst>
          </p:cNvPr>
          <p:cNvSpPr txBox="1"/>
          <p:nvPr/>
        </p:nvSpPr>
        <p:spPr>
          <a:xfrm>
            <a:off x="2385363" y="1980976"/>
            <a:ext cx="2474670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0" dirty="0">
                <a:solidFill>
                  <a:srgbClr val="000000"/>
                </a:solidFill>
              </a:rPr>
              <a:t>J,K</a:t>
            </a:r>
            <a:r>
              <a:rPr kumimoji="1" lang="ja-JP" altLang="en-US" sz="2000" b="0">
                <a:solidFill>
                  <a:srgbClr val="000000"/>
                </a:solidFill>
              </a:rPr>
              <a:t>の入力パターンを指定する</a:t>
            </a:r>
            <a:endParaRPr kumimoji="1" lang="en-US" altLang="ja-JP" sz="2000" b="0" dirty="0">
              <a:solidFill>
                <a:srgbClr val="000000"/>
              </a:solidFill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A232CE5-DA26-804C-AAF8-C4EBC074DCB2}"/>
              </a:ext>
            </a:extLst>
          </p:cNvPr>
          <p:cNvCxnSpPr>
            <a:cxnSpLocks/>
          </p:cNvCxnSpPr>
          <p:nvPr/>
        </p:nvCxnSpPr>
        <p:spPr bwMode="auto">
          <a:xfrm flipH="1">
            <a:off x="2771800" y="2688862"/>
            <a:ext cx="842425" cy="236082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161F522-C287-FA42-98AD-9F237759570A}"/>
              </a:ext>
            </a:extLst>
          </p:cNvPr>
          <p:cNvCxnSpPr>
            <a:cxnSpLocks/>
          </p:cNvCxnSpPr>
          <p:nvPr/>
        </p:nvCxnSpPr>
        <p:spPr bwMode="auto">
          <a:xfrm flipH="1">
            <a:off x="2771800" y="2688862"/>
            <a:ext cx="842425" cy="190402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35697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2800"/>
              <a:t>フリップフロップ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723213" cy="784224"/>
          </a:xfrm>
        </p:spPr>
        <p:txBody>
          <a:bodyPr/>
          <a:lstStyle/>
          <a:p>
            <a:pPr eaLnBrk="1" hangingPunct="1"/>
            <a:r>
              <a:rPr lang="en-US" altLang="ja-JP" dirty="0"/>
              <a:t>JK</a:t>
            </a:r>
            <a:r>
              <a:rPr lang="ja-JP" altLang="en-US"/>
              <a:t>フリップフロップ（教科書</a:t>
            </a:r>
            <a:r>
              <a:rPr lang="en-US" altLang="ja-JP" dirty="0"/>
              <a:t> </a:t>
            </a:r>
            <a:r>
              <a:rPr lang="ja-JP" altLang="en-US"/>
              <a:t>章末問題</a:t>
            </a:r>
            <a:r>
              <a:rPr lang="en-US" altLang="ja-JP" dirty="0"/>
              <a:t>[8.4], p.280</a:t>
            </a:r>
            <a:r>
              <a:rPr lang="ja-JP" altLang="en-US"/>
              <a:t>）</a:t>
            </a:r>
            <a:endParaRPr lang="en-US" altLang="ja-JP" dirty="0"/>
          </a:p>
        </p:txBody>
      </p:sp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59B6F0A4-64E7-F34A-8776-A7733ED19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8243"/>
            <a:ext cx="9144000" cy="503714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1262EA-6BE0-5648-A6D9-8E49D46939B4}"/>
              </a:ext>
            </a:extLst>
          </p:cNvPr>
          <p:cNvSpPr txBox="1"/>
          <p:nvPr/>
        </p:nvSpPr>
        <p:spPr>
          <a:xfrm>
            <a:off x="2385363" y="1980976"/>
            <a:ext cx="2474670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0">
                <a:solidFill>
                  <a:srgbClr val="000000"/>
                </a:solidFill>
              </a:rPr>
              <a:t>１クロック（クリック）で状態が変化する</a:t>
            </a:r>
            <a:endParaRPr kumimoji="1" lang="en-US" altLang="ja-JP" sz="2000" b="0" dirty="0">
              <a:solidFill>
                <a:srgbClr val="000000"/>
              </a:solidFill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59C4FF12-489F-8249-884D-1CC193D8438F}"/>
              </a:ext>
            </a:extLst>
          </p:cNvPr>
          <p:cNvCxnSpPr>
            <a:cxnSpLocks/>
          </p:cNvCxnSpPr>
          <p:nvPr/>
        </p:nvCxnSpPr>
        <p:spPr bwMode="auto">
          <a:xfrm flipH="1">
            <a:off x="2771800" y="2688862"/>
            <a:ext cx="842426" cy="102817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49171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&#10;&#10;自動的に生成された説明">
            <a:extLst>
              <a:ext uri="{FF2B5EF4-FFF2-40B4-BE49-F238E27FC236}">
                <a16:creationId xmlns:a16="http://schemas.microsoft.com/office/drawing/2014/main" id="{1056CF41-38D1-D24F-BEC5-2DC526499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" y="1980976"/>
            <a:ext cx="9144000" cy="5037141"/>
          </a:xfrm>
          <a:prstGeom prst="rect">
            <a:avLst/>
          </a:prstGeom>
        </p:spPr>
      </p:pic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2800" dirty="0" err="1"/>
              <a:t>Simcir</a:t>
            </a:r>
            <a:r>
              <a:rPr lang="ja-JP" altLang="en-US" sz="2800"/>
              <a:t>の基本操作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784224"/>
          </a:xfrm>
        </p:spPr>
        <p:txBody>
          <a:bodyPr/>
          <a:lstStyle/>
          <a:p>
            <a:pPr eaLnBrk="1" hangingPunct="1"/>
            <a:r>
              <a:rPr lang="ja-JP" altLang="en-US"/>
              <a:t>サイドパネルから要素ドラッグ</a:t>
            </a:r>
            <a:r>
              <a:rPr lang="en-US" altLang="ja-JP" dirty="0"/>
              <a:t>&amp;</a:t>
            </a:r>
            <a:r>
              <a:rPr lang="ja-JP" altLang="en-US"/>
              <a:t>ドロップして配置する</a:t>
            </a:r>
            <a:endParaRPr lang="en-US" altLang="ja-JP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C8ECEA2B-7762-964E-9D9B-2B5DEC93B11A}"/>
              </a:ext>
            </a:extLst>
          </p:cNvPr>
          <p:cNvCxnSpPr>
            <a:cxnSpLocks/>
          </p:cNvCxnSpPr>
          <p:nvPr/>
        </p:nvCxnSpPr>
        <p:spPr bwMode="auto">
          <a:xfrm flipV="1">
            <a:off x="557064" y="3429000"/>
            <a:ext cx="6535216" cy="72008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EFCB30F-3E5E-7042-9296-25F3E64E67B9}"/>
              </a:ext>
            </a:extLst>
          </p:cNvPr>
          <p:cNvSpPr txBox="1"/>
          <p:nvPr/>
        </p:nvSpPr>
        <p:spPr>
          <a:xfrm>
            <a:off x="5462448" y="4037881"/>
            <a:ext cx="3121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0" dirty="0">
                <a:solidFill>
                  <a:srgbClr val="000000"/>
                </a:solidFill>
              </a:rPr>
              <a:t>LED</a:t>
            </a:r>
            <a:r>
              <a:rPr kumimoji="1" lang="ja-JP" altLang="en-US" sz="2400" b="0">
                <a:solidFill>
                  <a:srgbClr val="000000"/>
                </a:solidFill>
              </a:rPr>
              <a:t>で結果を表示する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2800" dirty="0" err="1"/>
              <a:t>Simcir</a:t>
            </a:r>
            <a:r>
              <a:rPr lang="ja-JP" altLang="en-US" sz="2800"/>
              <a:t>の基本操作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784224"/>
          </a:xfrm>
        </p:spPr>
        <p:txBody>
          <a:bodyPr/>
          <a:lstStyle/>
          <a:p>
            <a:pPr eaLnBrk="1" hangingPunct="1"/>
            <a:r>
              <a:rPr lang="ja-JP" altLang="en-US"/>
              <a:t>要素の入出力端子を導線で連結する</a:t>
            </a:r>
            <a:endParaRPr lang="en-US" altLang="ja-JP" dirty="0"/>
          </a:p>
        </p:txBody>
      </p:sp>
      <p:pic>
        <p:nvPicPr>
          <p:cNvPr id="3" name="図 2" descr="グラフ, 折れ線グラフ, 散布図&#10;&#10;自動的に生成された説明">
            <a:extLst>
              <a:ext uri="{FF2B5EF4-FFF2-40B4-BE49-F238E27FC236}">
                <a16:creationId xmlns:a16="http://schemas.microsoft.com/office/drawing/2014/main" id="{A4A26CB3-7876-3441-90F8-1E4ADF927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0976"/>
            <a:ext cx="9144000" cy="503714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7EC7111-9890-6F4B-BC57-17C1EB0028CA}"/>
              </a:ext>
            </a:extLst>
          </p:cNvPr>
          <p:cNvSpPr txBox="1"/>
          <p:nvPr/>
        </p:nvSpPr>
        <p:spPr>
          <a:xfrm>
            <a:off x="2267744" y="2411257"/>
            <a:ext cx="2457724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0">
                <a:solidFill>
                  <a:srgbClr val="000000"/>
                </a:solidFill>
              </a:rPr>
              <a:t>マウスボタンプレスで</a:t>
            </a:r>
            <a:endParaRPr kumimoji="1" lang="en-US" altLang="ja-JP" sz="2000" b="0" dirty="0">
              <a:solidFill>
                <a:srgbClr val="000000"/>
              </a:solidFill>
            </a:endParaRPr>
          </a:p>
          <a:p>
            <a:r>
              <a:rPr kumimoji="1" lang="ja-JP" altLang="en-US" sz="2000" b="0">
                <a:solidFill>
                  <a:srgbClr val="000000"/>
                </a:solidFill>
              </a:rPr>
              <a:t>ドラッグ開始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D828CF-95EA-BC4A-B23F-07D9F8B1044E}"/>
              </a:ext>
            </a:extLst>
          </p:cNvPr>
          <p:cNvSpPr txBox="1"/>
          <p:nvPr/>
        </p:nvSpPr>
        <p:spPr>
          <a:xfrm>
            <a:off x="4932040" y="4653136"/>
            <a:ext cx="1736373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0">
                <a:solidFill>
                  <a:srgbClr val="000000"/>
                </a:solidFill>
              </a:rPr>
              <a:t>導線をドラッグ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E495469E-043B-F94E-808C-2B26FAB4C003}"/>
              </a:ext>
            </a:extLst>
          </p:cNvPr>
          <p:cNvCxnSpPr>
            <a:stCxn id="6" idx="2"/>
          </p:cNvCxnSpPr>
          <p:nvPr/>
        </p:nvCxnSpPr>
        <p:spPr bwMode="auto">
          <a:xfrm flipH="1">
            <a:off x="2699792" y="3119143"/>
            <a:ext cx="796814" cy="30985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75D520A-B7BB-9E46-BD36-6C631214A4FF}"/>
              </a:ext>
            </a:extLst>
          </p:cNvPr>
          <p:cNvCxnSpPr>
            <a:cxnSpLocks/>
            <a:stCxn id="7" idx="0"/>
          </p:cNvCxnSpPr>
          <p:nvPr/>
        </p:nvCxnSpPr>
        <p:spPr bwMode="auto">
          <a:xfrm flipH="1" flipV="1">
            <a:off x="5508104" y="4149080"/>
            <a:ext cx="292123" cy="504056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43065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2800" dirty="0" err="1"/>
              <a:t>Simcir</a:t>
            </a:r>
            <a:r>
              <a:rPr lang="ja-JP" altLang="en-US" sz="2800"/>
              <a:t>の基本操作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784224"/>
          </a:xfrm>
        </p:spPr>
        <p:txBody>
          <a:bodyPr/>
          <a:lstStyle/>
          <a:p>
            <a:pPr eaLnBrk="1" hangingPunct="1"/>
            <a:r>
              <a:rPr lang="ja-JP" altLang="en-US"/>
              <a:t>要素の入出力端子を導線で連結する</a:t>
            </a:r>
            <a:endParaRPr lang="en-US" altLang="ja-JP" dirty="0"/>
          </a:p>
        </p:txBody>
      </p:sp>
      <p:pic>
        <p:nvPicPr>
          <p:cNvPr id="3" name="図 2" descr="グラフ, 箱ひげ図&#10;&#10;自動的に生成された説明">
            <a:extLst>
              <a:ext uri="{FF2B5EF4-FFF2-40B4-BE49-F238E27FC236}">
                <a16:creationId xmlns:a16="http://schemas.microsoft.com/office/drawing/2014/main" id="{1561B116-D22A-B145-AA08-F038691C8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0976"/>
            <a:ext cx="9144000" cy="503714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058357-89DC-4D48-863F-9CF5FC287383}"/>
              </a:ext>
            </a:extLst>
          </p:cNvPr>
          <p:cNvSpPr txBox="1"/>
          <p:nvPr/>
        </p:nvSpPr>
        <p:spPr>
          <a:xfrm>
            <a:off x="5004048" y="4365104"/>
            <a:ext cx="2799164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0">
                <a:solidFill>
                  <a:srgbClr val="000000"/>
                </a:solidFill>
              </a:rPr>
              <a:t>マウスボタンリリースで</a:t>
            </a:r>
            <a:endParaRPr kumimoji="1" lang="en-US" altLang="ja-JP" sz="2000" b="0" dirty="0">
              <a:solidFill>
                <a:srgbClr val="000000"/>
              </a:solidFill>
            </a:endParaRPr>
          </a:p>
          <a:p>
            <a:r>
              <a:rPr kumimoji="1" lang="ja-JP" altLang="en-US" sz="2000" b="0">
                <a:solidFill>
                  <a:srgbClr val="000000"/>
                </a:solidFill>
              </a:rPr>
              <a:t>ドラッグ終了（連結完了）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92A5659-41D5-B147-A5A1-692B8CB8DFD1}"/>
              </a:ext>
            </a:extLst>
          </p:cNvPr>
          <p:cNvCxnSpPr>
            <a:stCxn id="6" idx="0"/>
          </p:cNvCxnSpPr>
          <p:nvPr/>
        </p:nvCxnSpPr>
        <p:spPr bwMode="auto">
          <a:xfrm flipV="1">
            <a:off x="6403630" y="3429000"/>
            <a:ext cx="544634" cy="93610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7E54F88-9626-724B-89C5-4875942FDCF8}"/>
              </a:ext>
            </a:extLst>
          </p:cNvPr>
          <p:cNvSpPr txBox="1"/>
          <p:nvPr/>
        </p:nvSpPr>
        <p:spPr>
          <a:xfrm>
            <a:off x="5940152" y="2560838"/>
            <a:ext cx="2653290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0">
                <a:solidFill>
                  <a:srgbClr val="000000"/>
                </a:solidFill>
              </a:rPr>
              <a:t>電源が通じて</a:t>
            </a:r>
            <a:r>
              <a:rPr kumimoji="1" lang="en-US" altLang="ja-JP" sz="2000" b="0" dirty="0">
                <a:solidFill>
                  <a:srgbClr val="000000"/>
                </a:solidFill>
              </a:rPr>
              <a:t>LED</a:t>
            </a:r>
            <a:r>
              <a:rPr kumimoji="1" lang="ja-JP" altLang="en-US" sz="2000" b="0">
                <a:solidFill>
                  <a:srgbClr val="000000"/>
                </a:solidFill>
              </a:rPr>
              <a:t>点灯</a:t>
            </a:r>
            <a:endParaRPr kumimoji="1" lang="en-US" altLang="ja-JP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3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2800" dirty="0" err="1"/>
              <a:t>Simcir</a:t>
            </a:r>
            <a:r>
              <a:rPr lang="ja-JP" altLang="en-US" sz="2800"/>
              <a:t>の基本操作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784224"/>
          </a:xfrm>
        </p:spPr>
        <p:txBody>
          <a:bodyPr/>
          <a:lstStyle/>
          <a:p>
            <a:pPr eaLnBrk="1" hangingPunct="1"/>
            <a:r>
              <a:rPr lang="ja-JP" altLang="en-US"/>
              <a:t>終端クリックで，導線を消去できる</a:t>
            </a:r>
            <a:endParaRPr lang="en-US" altLang="ja-JP" dirty="0"/>
          </a:p>
        </p:txBody>
      </p:sp>
      <p:pic>
        <p:nvPicPr>
          <p:cNvPr id="4" name="図 3" descr="グラフ, 箱ひげ図&#10;&#10;自動的に生成された説明">
            <a:extLst>
              <a:ext uri="{FF2B5EF4-FFF2-40B4-BE49-F238E27FC236}">
                <a16:creationId xmlns:a16="http://schemas.microsoft.com/office/drawing/2014/main" id="{8CD16D10-A6CE-3641-BA15-DA4BAE0D0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0976"/>
            <a:ext cx="9144000" cy="503714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DC59FD-C971-7243-AD9C-03BC256E4AAA}"/>
              </a:ext>
            </a:extLst>
          </p:cNvPr>
          <p:cNvSpPr txBox="1"/>
          <p:nvPr/>
        </p:nvSpPr>
        <p:spPr>
          <a:xfrm>
            <a:off x="5004048" y="4365104"/>
            <a:ext cx="2454518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0">
                <a:solidFill>
                  <a:srgbClr val="000000"/>
                </a:solidFill>
              </a:rPr>
              <a:t>クリックで導線を消去</a:t>
            </a:r>
            <a:endParaRPr kumimoji="1" lang="en-US" altLang="ja-JP" sz="2000" b="0" dirty="0">
              <a:solidFill>
                <a:srgbClr val="000000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1204C03-A4AC-C24B-81E8-69D2145E523C}"/>
              </a:ext>
            </a:extLst>
          </p:cNvPr>
          <p:cNvCxnSpPr>
            <a:stCxn id="5" idx="0"/>
          </p:cNvCxnSpPr>
          <p:nvPr/>
        </p:nvCxnSpPr>
        <p:spPr bwMode="auto">
          <a:xfrm flipV="1">
            <a:off x="6231307" y="3429000"/>
            <a:ext cx="716957" cy="93610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085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2800" dirty="0" err="1"/>
              <a:t>Simcir</a:t>
            </a:r>
            <a:r>
              <a:rPr lang="ja-JP" altLang="en-US" sz="2800"/>
              <a:t>の基本操作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784224"/>
          </a:xfrm>
        </p:spPr>
        <p:txBody>
          <a:bodyPr/>
          <a:lstStyle/>
          <a:p>
            <a:pPr eaLnBrk="1" hangingPunct="1"/>
            <a:r>
              <a:rPr lang="ja-JP" altLang="en-US"/>
              <a:t>スイッチによる</a:t>
            </a:r>
            <a:r>
              <a:rPr lang="en-US" altLang="ja-JP" dirty="0"/>
              <a:t>On/Off</a:t>
            </a:r>
            <a:r>
              <a:rPr lang="ja-JP" altLang="en-US"/>
              <a:t>切り替え</a:t>
            </a:r>
            <a:endParaRPr lang="en-US" altLang="ja-JP" dirty="0"/>
          </a:p>
        </p:txBody>
      </p:sp>
      <p:pic>
        <p:nvPicPr>
          <p:cNvPr id="3" name="図 2" descr="グラフ, 箱ひげ図&#10;&#10;自動的に生成された説明">
            <a:extLst>
              <a:ext uri="{FF2B5EF4-FFF2-40B4-BE49-F238E27FC236}">
                <a16:creationId xmlns:a16="http://schemas.microsoft.com/office/drawing/2014/main" id="{C6296D33-2CB1-674E-9CB6-D8277269F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9987"/>
            <a:ext cx="9144000" cy="503714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C2EBF7-06E1-0848-A644-6191BA5A465E}"/>
              </a:ext>
            </a:extLst>
          </p:cNvPr>
          <p:cNvSpPr txBox="1"/>
          <p:nvPr/>
        </p:nvSpPr>
        <p:spPr>
          <a:xfrm>
            <a:off x="3851920" y="4023942"/>
            <a:ext cx="2068195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0" dirty="0">
                <a:solidFill>
                  <a:srgbClr val="000000"/>
                </a:solidFill>
              </a:rPr>
              <a:t>Off</a:t>
            </a:r>
            <a:r>
              <a:rPr kumimoji="1" lang="ja-JP" altLang="en-US" sz="2000" b="0">
                <a:solidFill>
                  <a:srgbClr val="000000"/>
                </a:solidFill>
              </a:rPr>
              <a:t>では</a:t>
            </a:r>
            <a:r>
              <a:rPr kumimoji="1" lang="en-US" altLang="ja-JP" sz="2000" b="0" dirty="0">
                <a:solidFill>
                  <a:srgbClr val="000000"/>
                </a:solidFill>
              </a:rPr>
              <a:t>LED</a:t>
            </a:r>
            <a:r>
              <a:rPr kumimoji="1" lang="ja-JP" altLang="en-US" sz="2000" b="0">
                <a:solidFill>
                  <a:srgbClr val="000000"/>
                </a:solidFill>
              </a:rPr>
              <a:t>消灯</a:t>
            </a:r>
            <a:endParaRPr kumimoji="1" lang="en-US" altLang="ja-JP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3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3E514947-B2C1-DB46-A021-C4DAEF927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2800" dirty="0" err="1"/>
              <a:t>Simcir</a:t>
            </a:r>
            <a:r>
              <a:rPr lang="ja-JP" altLang="en-US" sz="2800"/>
              <a:t>の基本操作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FB8C217F-9BB5-8F48-B768-943E2E767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275" y="1196752"/>
            <a:ext cx="8569325" cy="784224"/>
          </a:xfrm>
        </p:spPr>
        <p:txBody>
          <a:bodyPr/>
          <a:lstStyle/>
          <a:p>
            <a:pPr eaLnBrk="1" hangingPunct="1"/>
            <a:r>
              <a:rPr lang="ja-JP" altLang="en-US"/>
              <a:t>スイッチによる</a:t>
            </a:r>
            <a:r>
              <a:rPr lang="en-US" altLang="ja-JP" dirty="0"/>
              <a:t>On/Off</a:t>
            </a:r>
            <a:r>
              <a:rPr lang="ja-JP" altLang="en-US"/>
              <a:t>切り替え</a:t>
            </a:r>
            <a:endParaRPr lang="en-US" altLang="ja-JP" dirty="0"/>
          </a:p>
        </p:txBody>
      </p:sp>
      <p:pic>
        <p:nvPicPr>
          <p:cNvPr id="3" name="図 2" descr="グラフ, 箱ひげ図&#10;&#10;自動的に生成された説明">
            <a:extLst>
              <a:ext uri="{FF2B5EF4-FFF2-40B4-BE49-F238E27FC236}">
                <a16:creationId xmlns:a16="http://schemas.microsoft.com/office/drawing/2014/main" id="{34585257-71BF-C344-80FC-6813E3D74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0859"/>
            <a:ext cx="9144000" cy="503714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551FA0-2CFB-5A4B-9301-32DC0F502CEA}"/>
              </a:ext>
            </a:extLst>
          </p:cNvPr>
          <p:cNvSpPr txBox="1"/>
          <p:nvPr/>
        </p:nvSpPr>
        <p:spPr>
          <a:xfrm>
            <a:off x="3347864" y="4019378"/>
            <a:ext cx="3005951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0">
                <a:solidFill>
                  <a:srgbClr val="000000"/>
                </a:solidFill>
              </a:rPr>
              <a:t>クリックで</a:t>
            </a:r>
            <a:r>
              <a:rPr kumimoji="1" lang="en-US" altLang="ja-JP" sz="2000" b="0" dirty="0">
                <a:solidFill>
                  <a:srgbClr val="000000"/>
                </a:solidFill>
              </a:rPr>
              <a:t>On/Off</a:t>
            </a:r>
            <a:r>
              <a:rPr kumimoji="1" lang="ja-JP" altLang="en-US" sz="2000" b="0">
                <a:solidFill>
                  <a:srgbClr val="000000"/>
                </a:solidFill>
              </a:rPr>
              <a:t>切り替え</a:t>
            </a:r>
            <a:endParaRPr kumimoji="1" lang="en-US" altLang="ja-JP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3499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Templete_blue060417">
  <a:themeElements>
    <a:clrScheme name="DesignTemplete_blue060417 1">
      <a:dk1>
        <a:srgbClr val="2B4530"/>
      </a:dk1>
      <a:lt1>
        <a:srgbClr val="FFFFFF"/>
      </a:lt1>
      <a:dk2>
        <a:srgbClr val="4C4C4C"/>
      </a:dk2>
      <a:lt2>
        <a:srgbClr val="B2B2B2"/>
      </a:lt2>
      <a:accent1>
        <a:srgbClr val="6B988E"/>
      </a:accent1>
      <a:accent2>
        <a:srgbClr val="3B6A4A"/>
      </a:accent2>
      <a:accent3>
        <a:srgbClr val="FFFFFF"/>
      </a:accent3>
      <a:accent4>
        <a:srgbClr val="233A27"/>
      </a:accent4>
      <a:accent5>
        <a:srgbClr val="BACAC6"/>
      </a:accent5>
      <a:accent6>
        <a:srgbClr val="355F42"/>
      </a:accent6>
      <a:hlink>
        <a:srgbClr val="98CAC7"/>
      </a:hlink>
      <a:folHlink>
        <a:srgbClr val="A6C755"/>
      </a:folHlink>
    </a:clrScheme>
    <a:fontScheme name="DesignTemplete_blue060417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88900" dir="5940002" algn="ctr" rotWithShape="0">
            <a:srgbClr val="4C4C4C">
              <a:alpha val="6999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600" b="1" i="0" u="none" strike="noStrike" cap="none" normalizeH="0" baseline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88900" dir="5940002" algn="ctr" rotWithShape="0">
            <a:srgbClr val="4C4C4C">
              <a:alpha val="6999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600" b="1" i="0" u="none" strike="noStrike" cap="none" normalizeH="0" baseline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signTemplete_blue060417 1">
        <a:dk1>
          <a:srgbClr val="2B4530"/>
        </a:dk1>
        <a:lt1>
          <a:srgbClr val="FFFFFF"/>
        </a:lt1>
        <a:dk2>
          <a:srgbClr val="4C4C4C"/>
        </a:dk2>
        <a:lt2>
          <a:srgbClr val="B2B2B2"/>
        </a:lt2>
        <a:accent1>
          <a:srgbClr val="6B988E"/>
        </a:accent1>
        <a:accent2>
          <a:srgbClr val="3B6A4A"/>
        </a:accent2>
        <a:accent3>
          <a:srgbClr val="FFFFFF"/>
        </a:accent3>
        <a:accent4>
          <a:srgbClr val="233A27"/>
        </a:accent4>
        <a:accent5>
          <a:srgbClr val="BACAC6"/>
        </a:accent5>
        <a:accent6>
          <a:srgbClr val="355F42"/>
        </a:accent6>
        <a:hlink>
          <a:srgbClr val="98CAC7"/>
        </a:hlink>
        <a:folHlink>
          <a:srgbClr val="A6C7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DesignTemplete_blue060417</Template>
  <TotalTime>3932</TotalTime>
  <Words>878</Words>
  <Application>Microsoft Macintosh PowerPoint</Application>
  <PresentationFormat>画面に合わせる (4:3)</PresentationFormat>
  <Paragraphs>231</Paragraphs>
  <Slides>31</Slides>
  <Notes>31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8" baseType="lpstr">
      <vt:lpstr>ＭＳ Ｐゴシック</vt:lpstr>
      <vt:lpstr>Arial</vt:lpstr>
      <vt:lpstr>Cambria Math</vt:lpstr>
      <vt:lpstr>Times</vt:lpstr>
      <vt:lpstr>Verdana</vt:lpstr>
      <vt:lpstr>Wingdings</vt:lpstr>
      <vt:lpstr>DesignTemplete_blue060417</vt:lpstr>
      <vt:lpstr>Simcirによるディジタル回路の演習</vt:lpstr>
      <vt:lpstr>目的</vt:lpstr>
      <vt:lpstr>Simcirの基本操作</vt:lpstr>
      <vt:lpstr>Simcirの基本操作</vt:lpstr>
      <vt:lpstr>Simcirの基本操作</vt:lpstr>
      <vt:lpstr>Simcirの基本操作</vt:lpstr>
      <vt:lpstr>Simcirの基本操作</vt:lpstr>
      <vt:lpstr>Simcirの基本操作</vt:lpstr>
      <vt:lpstr>Simcirの基本操作</vt:lpstr>
      <vt:lpstr>Simcirの基本操作</vt:lpstr>
      <vt:lpstr>Simcirの基本操作</vt:lpstr>
      <vt:lpstr>Simcirの基本操作</vt:lpstr>
      <vt:lpstr>基本的なゲート</vt:lpstr>
      <vt:lpstr>基本的なゲート</vt:lpstr>
      <vt:lpstr>基本的なゲート</vt:lpstr>
      <vt:lpstr>基本的なゲート</vt:lpstr>
      <vt:lpstr>ゲートの組合せ</vt:lpstr>
      <vt:lpstr>ゲートの組合せ</vt:lpstr>
      <vt:lpstr>NANDによる完備性</vt:lpstr>
      <vt:lpstr>NANDによる完備性</vt:lpstr>
      <vt:lpstr>NANDによる完備性</vt:lpstr>
      <vt:lpstr>NANDによる完備性</vt:lpstr>
      <vt:lpstr>標準形</vt:lpstr>
      <vt:lpstr>加算器</vt:lpstr>
      <vt:lpstr>加算器</vt:lpstr>
      <vt:lpstr>加算器</vt:lpstr>
      <vt:lpstr>フリップフロップ</vt:lpstr>
      <vt:lpstr>フリップフロップ</vt:lpstr>
      <vt:lpstr>フリップフロップ</vt:lpstr>
      <vt:lpstr>フリップフロップ</vt:lpstr>
      <vt:lpstr>フリップフロップ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NAOYA</dc:creator>
  <cp:lastModifiedBy>山口　泰</cp:lastModifiedBy>
  <cp:revision>507</cp:revision>
  <cp:lastPrinted>2009-04-22T19:24:48Z</cp:lastPrinted>
  <dcterms:created xsi:type="dcterms:W3CDTF">2009-04-16T02:20:10Z</dcterms:created>
  <dcterms:modified xsi:type="dcterms:W3CDTF">2021-06-16T10:30:06Z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