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9"/>
  </p:notesMasterIdLst>
  <p:sldIdLst>
    <p:sldId id="256" r:id="rId2"/>
    <p:sldId id="259" r:id="rId3"/>
    <p:sldId id="287" r:id="rId4"/>
    <p:sldId id="276" r:id="rId5"/>
    <p:sldId id="285" r:id="rId6"/>
    <p:sldId id="289" r:id="rId7"/>
    <p:sldId id="286" r:id="rId8"/>
    <p:sldId id="277" r:id="rId9"/>
    <p:sldId id="278" r:id="rId10"/>
    <p:sldId id="279" r:id="rId11"/>
    <p:sldId id="291" r:id="rId12"/>
    <p:sldId id="284" r:id="rId13"/>
    <p:sldId id="283" r:id="rId14"/>
    <p:sldId id="275" r:id="rId15"/>
    <p:sldId id="274" r:id="rId16"/>
    <p:sldId id="290" r:id="rId17"/>
    <p:sldId id="280" r:id="rId18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600" b="1" kern="1200">
        <a:solidFill>
          <a:schemeClr val="bg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78E8D67-B27D-C648-9475-BA685D99C8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2217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EEF5B6AC-079E-544E-A916-DE704858C264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187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31CD5AA-D62D-604F-B053-3975252B7E4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98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6BD2CCE3-58D0-5F47-8E18-87CFF43FFCFB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097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51AE12-4883-3C42-B06E-D787769B4BE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54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51AE12-4883-3C42-B06E-D787769B4BE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915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70C981A0-506F-5541-9343-6850DC7ACE4D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91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E84F84B-26F1-6A41-AFD5-E9C171644969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3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65B3849-E6DA-C143-80F6-0977D0E44399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4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F7E1497-A0F0-B94E-981E-3839CEDF023E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11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1405FCF7-7886-E74F-A476-BC72EF847E3C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86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904E39E-54BB-FA44-8607-540FEC5C22F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364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451C2627-1EF3-3843-8E4D-4C594CBEA882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04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2F402C0-59B8-A746-BB07-AD0E46979B7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3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fld id="{F31CD5AA-D62D-604F-B053-3975252B7E48}" type="slidenum">
              <a:rPr lang="en-US" altLang="ja-JP" sz="1200" b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US" altLang="ja-JP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0"/>
              <a:cs typeface="ＭＳ Ｐ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9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080250" y="6635750"/>
            <a:ext cx="206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" b="0">
                <a:solidFill>
                  <a:schemeClr val="bg2"/>
                </a:solidFill>
              </a:rPr>
              <a:t>Copyright © the University of Tokyo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620000" cy="685800"/>
          </a:xfrm>
          <a:effectLst>
            <a:outerShdw blurRad="50800" dist="25399" dir="2700000" algn="ctr" rotWithShape="0">
              <a:schemeClr val="bg2">
                <a:alpha val="85001"/>
              </a:schemeClr>
            </a:outerShdw>
          </a:effectLst>
        </p:spPr>
        <p:txBody>
          <a:bodyPr/>
          <a:lstStyle>
            <a:lvl1pPr algn="ctr">
              <a:defRPr sz="4000">
                <a:solidFill>
                  <a:srgbClr val="256C48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457200" y="4038600"/>
            <a:ext cx="80772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 sz="1600">
                <a:solidFill>
                  <a:schemeClr val="bg2"/>
                </a:solidFill>
              </a:defRPr>
            </a:lvl1pPr>
          </a:lstStyle>
          <a:p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サブタイトルの書式設定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white">
          <a:xfrm>
            <a:off x="3124200" y="6665913"/>
            <a:ext cx="2895600" cy="152400"/>
          </a:xfrm>
          <a:prstGeom prst="rect">
            <a:avLst/>
          </a:prstGeom>
          <a:ln>
            <a:miter lim="800000"/>
            <a:headEnd/>
            <a:tailEnd/>
          </a:ln>
          <a:effectLst>
            <a:outerShdw dist="88900" dir="5940002" algn="ctr" rotWithShape="0">
              <a:srgbClr val="4C4C4C">
                <a:alpha val="6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2E6568"/>
                </a:solidFill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white">
          <a:xfrm>
            <a:off x="76200" y="6669088"/>
            <a:ext cx="533400" cy="152400"/>
          </a:xfrm>
        </p:spPr>
        <p:txBody>
          <a:bodyPr/>
          <a:lstStyle>
            <a:lvl1pPr>
              <a:defRPr sz="1200" b="0"/>
            </a:lvl1pPr>
          </a:lstStyle>
          <a:p>
            <a:pPr>
              <a:defRPr/>
            </a:pPr>
            <a:fld id="{79931311-8568-8946-9049-C8C96CA5FD6C}" type="slidenum">
              <a:rPr lang="en-US" altLang="ja-JP"/>
              <a:pPr>
                <a:defRPr/>
              </a:pPr>
              <a:t>‹#›</a:t>
            </a:fld>
            <a:endParaRPr lang="en-US" altLang="ja-JP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1DDFC8E5-7324-1D41-9A1A-5CC57DEF7E85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501499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2750" y="254000"/>
            <a:ext cx="2076450" cy="62658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33400" y="254000"/>
            <a:ext cx="6076950" cy="6265863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3F79C7B1-A17E-A640-A2BF-A94C76F409E1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60084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54000"/>
            <a:ext cx="8305800" cy="56356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838700" y="1447800"/>
            <a:ext cx="4000500" cy="24590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838700" y="4059238"/>
            <a:ext cx="4000500" cy="2460625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BF28DEC-FF3E-AA45-89C2-4DF0A418D01A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170939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3400" y="254000"/>
            <a:ext cx="8305800" cy="563563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4000500" cy="50720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C7B85A9-28B8-414F-A0D1-75A342EAF66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71779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E0A65C41-812F-F047-B1E9-B55D8948280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420836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4943932E-7BC3-C040-972F-78975B76FDE6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87491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4000500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4000500" cy="5072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704D0DC5-22A5-7944-930E-207255F68F07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64904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1AFE45C2-0522-004B-9459-518603461B40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22263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87014573-C09B-1844-8A0C-1308E560E016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17299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A0157DC5-9372-1943-949C-B6F51D89F72B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254562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3B145377-C5F5-2A42-A843-27CD3DD37FF8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16790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&lt; </a:t>
            </a:r>
            <a:fld id="{C6F4AAF3-09C2-894A-A585-2A5466AFD04B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20369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81534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254000"/>
            <a:ext cx="8305800" cy="563563"/>
          </a:xfrm>
          <a:prstGeom prst="rect">
            <a:avLst/>
          </a:prstGeom>
          <a:noFill/>
          <a:ln>
            <a:noFill/>
          </a:ln>
          <a:effectLst>
            <a:outerShdw dist="25399" dir="2459963" algn="ctr" rotWithShape="0">
              <a:srgbClr val="2E6568">
                <a:alpha val="7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080250" y="6604000"/>
            <a:ext cx="2063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altLang="ja-JP" sz="800" b="0">
                <a:solidFill>
                  <a:schemeClr val="bg2"/>
                </a:solidFill>
              </a:rPr>
              <a:t>Copyright © the University of Tokyo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619500" y="6605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2E6568"/>
                </a:solidFill>
              </a:defRPr>
            </a:lvl1pPr>
          </a:lstStyle>
          <a:p>
            <a:pPr>
              <a:defRPr/>
            </a:pPr>
            <a:r>
              <a:rPr lang="en-US" altLang="ja-JP"/>
              <a:t>&lt; </a:t>
            </a:r>
            <a:fld id="{7D5A8ECE-8E51-274C-8BA8-05B8B517F624}" type="slidenum">
              <a:rPr lang="en-US" altLang="ja-JP"/>
              <a:pPr>
                <a:defRPr/>
              </a:pPr>
              <a:t>‹#›</a:t>
            </a:fld>
            <a:r>
              <a:rPr lang="en-US" altLang="ja-JP"/>
              <a:t> 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15000"/>
        </a:spcBef>
        <a:spcAft>
          <a:spcPct val="20000"/>
        </a:spcAft>
        <a:buClr>
          <a:srgbClr val="21462F"/>
        </a:buClr>
        <a:buSzPct val="75000"/>
        <a:buFont typeface="Wingdings" charset="0"/>
        <a:buChar char=""/>
        <a:defRPr sz="2800" b="1">
          <a:solidFill>
            <a:srgbClr val="256C4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20000"/>
        </a:spcAft>
        <a:buClr>
          <a:srgbClr val="5A998E"/>
        </a:buClr>
        <a:buFont typeface="Wingdings" charset="0"/>
        <a:buChar char="w"/>
        <a:defRPr kumimoji="1" sz="2600">
          <a:solidFill>
            <a:srgbClr val="4C4C4C"/>
          </a:solidFill>
          <a:latin typeface="+mn-ea"/>
          <a:ea typeface="+mn-ea"/>
        </a:defRPr>
      </a:lvl2pPr>
      <a:lvl3pPr marL="1143000" indent="-228600" algn="l" rtl="0" eaLnBrk="0" fontAlgn="base" hangingPunct="0">
        <a:spcBef>
          <a:spcPct val="15000"/>
        </a:spcBef>
        <a:spcAft>
          <a:spcPct val="20000"/>
        </a:spcAft>
        <a:buClr>
          <a:srgbClr val="6B988E"/>
        </a:buClr>
        <a:buChar char="•"/>
        <a:defRPr kumimoji="1" sz="2400">
          <a:solidFill>
            <a:srgbClr val="4C4C4C"/>
          </a:solidFill>
          <a:latin typeface="+mn-ea"/>
          <a:ea typeface="+mn-ea"/>
        </a:defRPr>
      </a:lvl3pPr>
      <a:lvl4pPr marL="1600200" indent="-228600" algn="l" rtl="0" eaLnBrk="0" fontAlgn="base" hangingPunct="0">
        <a:spcBef>
          <a:spcPct val="15000"/>
        </a:spcBef>
        <a:spcAft>
          <a:spcPct val="20000"/>
        </a:spcAft>
        <a:buChar char="–"/>
        <a:defRPr kumimoji="1" sz="2000">
          <a:solidFill>
            <a:srgbClr val="4C4C4C"/>
          </a:solidFill>
          <a:latin typeface="+mn-ea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B988E"/>
        </a:buClr>
        <a:buChar char="»"/>
        <a:defRPr kumimoji="1" sz="1600">
          <a:solidFill>
            <a:srgbClr val="6B988E"/>
          </a:solidFill>
          <a:latin typeface="+mn-ea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B988E"/>
        </a:buClr>
        <a:buChar char="»"/>
        <a:defRPr sz="1600">
          <a:solidFill>
            <a:srgbClr val="6B988E"/>
          </a:solidFill>
          <a:latin typeface="+mn-ea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charset="0"/>
                <a:ea typeface="ＭＳ Ｐゴシック" charset="0"/>
              </a:defRPr>
            </a:lvl9pPr>
          </a:lstStyle>
          <a:p>
            <a:endParaRPr lang="en-US" altLang="ja-JP" sz="1200" b="0">
              <a:solidFill>
                <a:srgbClr val="2E6568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effectLst>
            <a:outerShdw dist="25399" dir="2700000" algn="ctr" rotWithShape="0">
              <a:schemeClr val="bg2">
                <a:alpha val="85001"/>
              </a:schemeClr>
            </a:outerShdw>
          </a:effectLst>
        </p:spPr>
        <p:txBody>
          <a:bodyPr/>
          <a:lstStyle/>
          <a:p>
            <a:pPr eaLnBrk="1" hangingPunct="1"/>
            <a:r>
              <a:rPr lang="ja-JP" altLang="en-US" sz="3600">
                <a:latin typeface="Verdana" charset="0"/>
                <a:ea typeface="ＭＳ Ｐゴシック" charset="0"/>
                <a:cs typeface="ＭＳ Ｐゴシック" charset="0"/>
              </a:rPr>
              <a:t>文字化けの背景を知る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２文字目の入力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複製」でコピーを作成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番目の文字を追加する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エンコーディングを変えてファイルを保存する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全部で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12(=6×2)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個のファイルができるはず</a:t>
            </a:r>
          </a:p>
        </p:txBody>
      </p:sp>
      <p:pic>
        <p:nvPicPr>
          <p:cNvPr id="33795" name="Picture 8" descr="twoletter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4067175"/>
            <a:ext cx="2568575" cy="1738313"/>
          </a:xfrm>
          <a:noFill/>
        </p:spPr>
      </p:pic>
      <p:pic>
        <p:nvPicPr>
          <p:cNvPr id="6" name="コンテンツ プレースホルダー 5" descr="スクリーンショット 2015-03-09 17.25.06.png"/>
          <p:cNvPicPr>
            <a:picLocks noGrp="1" noChangeAspect="1"/>
          </p:cNvPicPr>
          <p:nvPr>
            <p:ph sz="quarter" idx="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5" t="6990" r="15051" b="20786"/>
          <a:stretch/>
        </p:blipFill>
        <p:spPr>
          <a:xfrm>
            <a:off x="4419600" y="3316706"/>
            <a:ext cx="4343400" cy="33013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文字化けを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試す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(1)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8001000" cy="1752600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Chrome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で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試す</a:t>
            </a:r>
          </a:p>
          <a:p>
            <a:pPr lvl="1" eaLnBrk="1" hangingPunct="1">
              <a:buNone/>
            </a:pPr>
            <a:r>
              <a:rPr kumimoji="0" lang="en-US" altLang="ja-JP" sz="2400" dirty="0">
                <a:latin typeface="ＭＳ Ｐゴシック" charset="0"/>
                <a:ea typeface="ＭＳ Ｐゴシック" charset="0"/>
              </a:rPr>
              <a:t>Chrome</a:t>
            </a:r>
            <a:r>
              <a:rPr kumimoji="0" lang="ja-JP" altLang="en-US" sz="2400">
                <a:latin typeface="ＭＳ Ｐゴシック" charset="0"/>
                <a:ea typeface="ＭＳ Ｐゴシック" charset="0"/>
              </a:rPr>
              <a:t>を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起動し，ファイルをアイコン　　　　にドラッグする</a:t>
            </a:r>
          </a:p>
          <a:p>
            <a:pPr lvl="1" eaLnBrk="1" hangingPunct="1">
              <a:buFont typeface="Wingdings" charset="0"/>
              <a:buNone/>
            </a:pPr>
            <a:endParaRPr kumimoji="0" lang="ja-JP" altLang="en-US" dirty="0">
              <a:latin typeface="ＭＳ Ｐゴシック" charset="0"/>
              <a:ea typeface="ＭＳ Ｐゴシック" charset="0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89AA990-EA4B-794A-AD4A-83444DB85A2C}"/>
              </a:ext>
            </a:extLst>
          </p:cNvPr>
          <p:cNvGrpSpPr/>
          <p:nvPr/>
        </p:nvGrpSpPr>
        <p:grpSpPr>
          <a:xfrm>
            <a:off x="1066800" y="2339975"/>
            <a:ext cx="6705600" cy="4365625"/>
            <a:chOff x="1066800" y="2263775"/>
            <a:chExt cx="6705600" cy="4365625"/>
          </a:xfrm>
        </p:grpSpPr>
        <p:pic>
          <p:nvPicPr>
            <p:cNvPr id="6" name="図 5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FDFC848E-3CB5-134F-A179-906767660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6800" y="2263775"/>
              <a:ext cx="6705600" cy="4365625"/>
            </a:xfrm>
            <a:prstGeom prst="rect">
              <a:avLst/>
            </a:prstGeom>
          </p:spPr>
        </p:pic>
        <p:sp>
          <p:nvSpPr>
            <p:cNvPr id="82956" name="AutoShape 12"/>
            <p:cNvSpPr>
              <a:spLocks noChangeArrowheads="1"/>
            </p:cNvSpPr>
            <p:nvPr/>
          </p:nvSpPr>
          <p:spPr bwMode="white">
            <a:xfrm>
              <a:off x="1066800" y="3276600"/>
              <a:ext cx="381000" cy="304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>
              <a:outerShdw blurRad="63500" dist="88900" dir="5940002" algn="ctr" rotWithShape="0">
                <a:srgbClr val="4C4C4C">
                  <a:alpha val="6999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effectLst>
                  <a:outerShdw blurRad="38100" dist="38100" dir="2700000" algn="tl">
                    <a:srgbClr val="DDDDDD"/>
                  </a:outerShdw>
                </a:effectLst>
                <a:cs typeface="+mn-cs"/>
              </a:endParaRPr>
            </a:p>
          </p:txBody>
        </p:sp>
      </p:grpSp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15C50A02-2B74-1A4B-8E1F-B1A6A0950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02079"/>
            <a:ext cx="609600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1" lang="en-US" altLang="ja-JP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kumimoji="1" lang="ja-JP" altLang="en-US">
                <a:latin typeface="Verdana" charset="0"/>
                <a:ea typeface="ＭＳ Ｐゴシック" charset="0"/>
                <a:cs typeface="ＭＳ Ｐゴシック" charset="0"/>
              </a:rPr>
              <a:t>を開く</a:t>
            </a:r>
          </a:p>
        </p:txBody>
      </p:sp>
      <p:sp>
        <p:nvSpPr>
          <p:cNvPr id="37890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ドックにある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Launchpad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　　　　をクリック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右矢印キー，またはスワイプで右画面に移る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を選択して起動</a:t>
            </a:r>
            <a:endParaRPr kumimoji="1"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white">
          <a:xfrm>
            <a:off x="5410200" y="3200400"/>
            <a:ext cx="685800" cy="60960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729258" cy="76007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3118928"/>
            <a:ext cx="5867400" cy="35995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文字化けを試す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(2)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19200"/>
            <a:ext cx="8001000" cy="5072063"/>
          </a:xfrm>
        </p:spPr>
        <p:txBody>
          <a:bodyPr/>
          <a:lstStyle/>
          <a:p>
            <a:pPr eaLnBrk="1" hangingPunct="1"/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Firefox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で試す</a:t>
            </a:r>
          </a:p>
          <a:p>
            <a:pPr lvl="1" eaLnBrk="1" hangingPunct="1">
              <a:buNone/>
            </a:pPr>
            <a:r>
              <a:rPr kumimoji="0" lang="en-US" altLang="ja-JP" sz="2400" dirty="0">
                <a:latin typeface="ＭＳ Ｐゴシック" charset="0"/>
                <a:ea typeface="ＭＳ Ｐゴシック" charset="0"/>
              </a:rPr>
              <a:t>Firefox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を起動し，ファイルをアイコン　　　　にドラッグする</a:t>
            </a:r>
          </a:p>
          <a:p>
            <a:pPr lvl="1" eaLnBrk="1" hangingPunct="1">
              <a:buFont typeface="Wingdings" charset="0"/>
              <a:buNone/>
            </a:pPr>
            <a:endParaRPr kumimoji="0" lang="ja-JP" altLang="en-US" dirty="0">
              <a:latin typeface="ＭＳ Ｐゴシック" charset="0"/>
              <a:ea typeface="ＭＳ Ｐゴシック" charset="0"/>
            </a:endParaRPr>
          </a:p>
        </p:txBody>
      </p:sp>
      <p:pic>
        <p:nvPicPr>
          <p:cNvPr id="38915" name="図 1" descr="スクリーンショット 2012-03-15 15.36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88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AutoShape 12"/>
          <p:cNvSpPr>
            <a:spLocks noChangeArrowheads="1"/>
          </p:cNvSpPr>
          <p:nvPr/>
        </p:nvSpPr>
        <p:spPr bwMode="white">
          <a:xfrm>
            <a:off x="304800" y="3429000"/>
            <a:ext cx="381000" cy="304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1371076"/>
            <a:ext cx="685801" cy="81049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図 2" descr="スクリーンショット 2012-03-05 15.08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" t="-411" r="424" b="25203"/>
          <a:stretch/>
        </p:blipFill>
        <p:spPr bwMode="auto">
          <a:xfrm>
            <a:off x="1143000" y="3886200"/>
            <a:ext cx="6375400" cy="24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文字化けを試す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9248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ターミナルで試す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536575" lvl="1" indent="0" eaLnBrk="1" hangingPunct="1">
              <a:buFont typeface="Wingdings" charset="0"/>
              <a:buNone/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ドックで「その他」 → ターミナルをクリックして起動　　　　　　　　「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cd 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ディレクトリ」でディレクトリ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(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フォルダ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)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を移動し，「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ls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」でファイル一覧の表示　　　　　　　　　　　　　　　「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cat 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ファイル」で内容を確認する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white">
          <a:xfrm>
            <a:off x="1143000" y="5562600"/>
            <a:ext cx="381000" cy="3810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(1)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8077200" cy="5072063"/>
          </a:xfrm>
        </p:spPr>
        <p:txBody>
          <a:bodyPr/>
          <a:lstStyle/>
          <a:p>
            <a:pPr eaLnBrk="1" hangingPunct="1"/>
            <a:r>
              <a:rPr lang="en-US" altLang="ja-JP" dirty="0" err="1">
                <a:latin typeface="Verdana" charset="0"/>
                <a:ea typeface="ＭＳ Ｐゴシック" charset="0"/>
                <a:cs typeface="ＭＳ Ｐゴシック" charset="0"/>
              </a:rPr>
              <a:t>hexdump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コマンドで文字コードを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16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進表示する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同じエンコーディングで，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文字のファイルと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文字のファイルとを比較することで，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文字目の文字コードを推定できる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はず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…)</a:t>
            </a:r>
          </a:p>
        </p:txBody>
      </p:sp>
      <p:pic>
        <p:nvPicPr>
          <p:cNvPr id="43011" name="図 2" descr="スクリーンショット 2012-03-05 15.1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64643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white">
          <a:xfrm>
            <a:off x="1981200" y="5334000"/>
            <a:ext cx="10668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white">
          <a:xfrm>
            <a:off x="1905000" y="4724400"/>
            <a:ext cx="6858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(2)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229600" cy="53768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下の例の場合は，１文字目を表示した場合と２文字目を表示した場合の差分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バイト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(8c </a:t>
            </a:r>
            <a:r>
              <a:rPr lang="en-US" altLang="ja-JP" dirty="0" err="1">
                <a:latin typeface="Verdana" charset="0"/>
                <a:ea typeface="ＭＳ Ｐゴシック" charset="0"/>
                <a:cs typeface="ＭＳ Ｐゴシック" charset="0"/>
              </a:rPr>
              <a:t>fb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が２文字目の文字コードと予想できる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さらに，２文字目の文字コードよりも前の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バイト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(8e 52)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が１文字目の文字コードと予想できる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1" name="図 2" descr="スクリーンショット 2012-03-05 15.13.5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6"/>
          <a:stretch/>
        </p:blipFill>
        <p:spPr bwMode="auto">
          <a:xfrm>
            <a:off x="1295400" y="3581400"/>
            <a:ext cx="6464300" cy="294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white">
          <a:xfrm>
            <a:off x="2057400" y="5562600"/>
            <a:ext cx="5334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white">
          <a:xfrm>
            <a:off x="2590800" y="5562600"/>
            <a:ext cx="5334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81200" y="5791200"/>
            <a:ext cx="76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FF0000"/>
                </a:solidFill>
              </a:rPr>
              <a:t>１文字目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4600" y="5791200"/>
            <a:ext cx="761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rgbClr val="3366FF"/>
                </a:solidFill>
              </a:rPr>
              <a:t>２文字目</a:t>
            </a:r>
          </a:p>
        </p:txBody>
      </p:sp>
    </p:spTree>
    <p:extLst>
      <p:ext uri="{BB962C8B-B14F-4D97-AF65-F5344CB8AC3E}">
        <p14:creationId xmlns:p14="http://schemas.microsoft.com/office/powerpoint/2010/main" val="75358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文字コードの推定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(3)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80772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自分の名前の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文字が，どのようなコードになっているか，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16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進表現と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10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進表現でまとめよ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実際には同種の文字コードを利用している場合があるので，同種と考えられるものを推定せよ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自信が得られない場合には，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3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文字目まで入力したファイルを作ってみるのも良いだろう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課題の概要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日本語の文字コードについて理解を深める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MacOS(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で利用可能なエンコーディング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コード化方式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を確認する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テキストエディットで文字化けの状況を調べる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自分の名前の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2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文字の文字コードを調べる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文字コードの違い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同じものか否か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を推定する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ja-JP" alt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ドックにある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Launchpad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　　　　をクリック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「その他」 → テキストエディットを選択する</a:t>
            </a:r>
            <a:endParaRPr kumimoji="1"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white">
          <a:xfrm>
            <a:off x="5410200" y="3200400"/>
            <a:ext cx="685800" cy="609600"/>
          </a:xfrm>
          <a:prstGeom prst="roundRect">
            <a:avLst>
              <a:gd name="adj" fmla="val 16667"/>
            </a:avLst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テキストエディットの起動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white">
          <a:xfrm>
            <a:off x="1676400" y="4800600"/>
            <a:ext cx="685800" cy="609600"/>
          </a:xfrm>
          <a:prstGeom prst="roundRect">
            <a:avLst>
              <a:gd name="adj" fmla="val 16667"/>
            </a:avLst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088" y="1210746"/>
            <a:ext cx="768512" cy="80098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41967"/>
            <a:ext cx="7010400" cy="3943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ファイル保存前の準備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8001000" cy="5072063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テキストエディット中で自分の名前の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文字を入力する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後で複製してもう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1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文字入力する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「標準テキスト」ファイルにする　　　　　　　　　　　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「フォーマット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標準テキストにする」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/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1507" name="Picture 4" descr="onelet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276600"/>
            <a:ext cx="2667000" cy="1803400"/>
          </a:xfrm>
          <a:noFill/>
        </p:spPr>
      </p:pic>
      <p:pic>
        <p:nvPicPr>
          <p:cNvPr id="21508" name="コンテンツ プレースホルダー 9" descr="12.png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9" r="22459"/>
          <a:stretch>
            <a:fillRect/>
          </a:stretch>
        </p:blipFill>
        <p:spPr>
          <a:xfrm>
            <a:off x="4267200" y="3048000"/>
            <a:ext cx="3429000" cy="2617788"/>
          </a:xfrm>
        </p:spPr>
      </p:pic>
      <p:sp>
        <p:nvSpPr>
          <p:cNvPr id="6" name="AutoShape 12"/>
          <p:cNvSpPr>
            <a:spLocks noChangeArrowheads="1"/>
          </p:cNvSpPr>
          <p:nvPr/>
        </p:nvSpPr>
        <p:spPr bwMode="white">
          <a:xfrm>
            <a:off x="6172200" y="3810000"/>
            <a:ext cx="1600200" cy="228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DDDDDD"/>
                </a:outerShdw>
              </a:effectLst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１つ目のファイルの保存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001000" cy="51054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エンコーディングを指定してファイルを保存する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(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保存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」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457200" lvl="1" indent="-457200" eaLnBrk="1" hangingPunct="1">
              <a:buClr>
                <a:srgbClr val="21462F"/>
              </a:buClr>
              <a:buSzPct val="75000"/>
            </a:pPr>
            <a:r>
              <a:rPr lang="ja-JP" altLang="en-US" dirty="0">
                <a:latin typeface="Verdana" charset="0"/>
                <a:ea typeface="ＭＳ Ｐゴシック" charset="0"/>
              </a:rPr>
              <a:t>まず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UTF-8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で保存する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457200" lvl="1" indent="-457200" eaLnBrk="1" hangingPunct="1">
              <a:buClr>
                <a:srgbClr val="21462F"/>
              </a:buClr>
              <a:buSzPct val="75000"/>
            </a:pPr>
            <a:r>
              <a:rPr lang="ja-JP" altLang="en-US" dirty="0">
                <a:latin typeface="Verdana" charset="0"/>
                <a:ea typeface="ＭＳ Ｐゴシック" charset="0"/>
              </a:rPr>
              <a:t>エンコーディングと文字数がわかるファイル名にする</a:t>
            </a:r>
            <a:endParaRPr lang="en-US" altLang="ja-JP" dirty="0">
              <a:latin typeface="Verdana" charset="0"/>
              <a:ea typeface="ＭＳ Ｐゴシック" charset="0"/>
            </a:endParaRPr>
          </a:p>
          <a:p>
            <a:pPr marL="457200" lvl="1" indent="-457200" eaLnBrk="1" hangingPunct="1">
              <a:buClr>
                <a:srgbClr val="21462F"/>
              </a:buClr>
              <a:buSzPct val="75000"/>
              <a:buFont typeface="Wingdings" charset="0"/>
              <a:buNone/>
            </a:pPr>
            <a:r>
              <a:rPr lang="ja-JP" altLang="en-US" dirty="0">
                <a:latin typeface="Verdana" charset="0"/>
                <a:ea typeface="ＭＳ Ｐゴシック" charset="0"/>
              </a:rPr>
              <a:t>　　（例：</a:t>
            </a:r>
            <a:r>
              <a:rPr lang="en-US" altLang="ja-JP" dirty="0">
                <a:latin typeface="Verdana" charset="0"/>
                <a:ea typeface="ＭＳ Ｐゴシック" charset="0"/>
              </a:rPr>
              <a:t>UTF1)</a:t>
            </a:r>
          </a:p>
          <a:p>
            <a:pPr eaLnBrk="1" hangingPunct="1"/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5" name="図 5" descr="スクリーンショット 2012-03-26 13.41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29000"/>
            <a:ext cx="45720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クリーンショット 2015-03-23 18.09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47" y="2895600"/>
            <a:ext cx="4844238" cy="3810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作業用フォルダの作成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605463"/>
          </a:xfrm>
        </p:spPr>
        <p:txBody>
          <a:bodyPr/>
          <a:lstStyle/>
          <a:p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Desktop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に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”encoding”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フォルダを作成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「名前」欄右が　　　になっている場合はこれをクリック</a:t>
            </a:r>
            <a:endParaRPr kumimoji="0" lang="en-US" altLang="ja-JP" sz="2400" dirty="0">
              <a:latin typeface="ＭＳ Ｐゴシック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保存先フォルダ設定ウィンドウが表示される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「場所」欄が「</a:t>
            </a:r>
            <a:r>
              <a:rPr lang="ja-JP" altLang="en-US" sz="2400" dirty="0">
                <a:latin typeface="Verdana" charset="0"/>
                <a:ea typeface="ＭＳ Ｐゴシック" charset="0"/>
                <a:cs typeface="ＭＳ Ｐゴシック" charset="0"/>
              </a:rPr>
              <a:t>デスクトップ</a:t>
            </a:r>
            <a:r>
              <a:rPr kumimoji="0" lang="ja-JP" altLang="en-US" sz="2400" dirty="0">
                <a:latin typeface="ＭＳ Ｐゴシック" charset="0"/>
                <a:ea typeface="ＭＳ Ｐゴシック" charset="0"/>
              </a:rPr>
              <a:t>」になっていることを確認</a:t>
            </a:r>
            <a:endParaRPr kumimoji="0" lang="en-US" altLang="ja-JP" sz="2400" dirty="0">
              <a:latin typeface="ＭＳ Ｐゴシック" charset="0"/>
              <a:ea typeface="ＭＳ Ｐゴシック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違う場合は赤枠内の　　を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kumimoji="0" lang="ja-JP" altLang="ja-JP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クリックして「デスクトップ」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kumimoji="0" lang="ja-JP" altLang="ja-JP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を選ぶ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左下の「新規フォルダ」を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kumimoji="0" lang="ja-JP" altLang="ja-JP" dirty="0">
                <a:latin typeface="ＭＳ Ｐゴシック" charset="0"/>
                <a:ea typeface="ＭＳ Ｐゴシック" charset="0"/>
              </a:rPr>
              <a:t>　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クリック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「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encoding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」と入力して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					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「作成」をクリック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kumimoji="0" lang="ja-JP" altLang="en-US" dirty="0">
              <a:latin typeface="ＭＳ Ｐゴシック" charset="0"/>
              <a:ea typeface="ＭＳ Ｐゴシック" charset="0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kumimoji="0" lang="en-US" altLang="ja-JP" dirty="0">
              <a:latin typeface="ＭＳ Ｐゴシック" charset="0"/>
              <a:ea typeface="ＭＳ Ｐゴシック" charset="0"/>
            </a:endParaRPr>
          </a:p>
        </p:txBody>
      </p:sp>
      <p:pic>
        <p:nvPicPr>
          <p:cNvPr id="4" name="図 1" descr="スクリーンショット 2012-03-15 14.07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446087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フレーム 5"/>
          <p:cNvSpPr/>
          <p:nvPr/>
        </p:nvSpPr>
        <p:spPr bwMode="auto">
          <a:xfrm>
            <a:off x="5867400" y="3810000"/>
            <a:ext cx="1676400" cy="304800"/>
          </a:xfrm>
          <a:prstGeom prst="fram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white">
          <a:xfrm>
            <a:off x="4800600" y="5715000"/>
            <a:ext cx="358775" cy="2873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88900" dir="5940002" algn="ctr" rotWithShape="0">
              <a:srgbClr val="4C4C4C">
                <a:alpha val="6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ja-JP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+mn-cs"/>
            </a:endParaRPr>
          </a:p>
        </p:txBody>
      </p:sp>
      <p:pic>
        <p:nvPicPr>
          <p:cNvPr id="8" name="図 3" descr="スクリーンショット 2012-03-15 14.08.2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317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6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「別名で保存」の仕方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382000" cy="5105400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複製」で複製ファイルを作成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「ファイル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→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保存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」で別ファイルとして保存できる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　</a:t>
            </a:r>
          </a:p>
        </p:txBody>
      </p:sp>
      <p:pic>
        <p:nvPicPr>
          <p:cNvPr id="27651" name="図 3" descr="スクリーンショット 2012-03-22 17.16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3340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図 4" descr="スクリーンショット 2012-03-22 17.19.1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8862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>
                <a:latin typeface="Verdana" charset="0"/>
                <a:ea typeface="ＭＳ Ｐゴシック" charset="0"/>
                <a:cs typeface="ＭＳ Ｐゴシック" charset="0"/>
              </a:rPr>
              <a:t>２つ目以降のファイルの保存</a:t>
            </a:r>
            <a:endParaRPr lang="en-US" altLang="ja-JP" sz="280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848600" cy="5105400"/>
          </a:xfrm>
        </p:spPr>
        <p:txBody>
          <a:bodyPr/>
          <a:lstStyle/>
          <a:p>
            <a:pPr eaLnBrk="1" hangingPunct="1"/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エンコーディングを変えて別のファイルをつくる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 eaLnBrk="1" hangingPunct="1"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UTF-8		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良く利用される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Unicode</a:t>
            </a: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Mac OS	Mac OS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の標準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Windows	Windows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の標準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ISO 2022-JP	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いわゆる</a:t>
            </a: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JIS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EUC		EUC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lvl="1" eaLnBrk="1" hangingPunct="1">
              <a:spcBef>
                <a:spcPct val="0"/>
              </a:spcBef>
              <a:spcAft>
                <a:spcPct val="0"/>
              </a:spcAft>
            </a:pPr>
            <a:r>
              <a:rPr kumimoji="0" lang="en-US" altLang="ja-JP" dirty="0">
                <a:latin typeface="ＭＳ Ｐゴシック" charset="0"/>
                <a:ea typeface="ＭＳ Ｐゴシック" charset="0"/>
              </a:rPr>
              <a:t>Shift JIS	Shift JIS</a:t>
            </a:r>
            <a:r>
              <a:rPr kumimoji="0" lang="ja-JP" altLang="en-US" dirty="0">
                <a:latin typeface="ＭＳ Ｐゴシック" charset="0"/>
                <a:ea typeface="ＭＳ Ｐゴシック" charset="0"/>
              </a:rPr>
              <a:t>コード</a:t>
            </a:r>
            <a:endParaRPr kumimoji="0" lang="en-US" altLang="ja-JP" dirty="0">
              <a:latin typeface="ＭＳ Ｐゴシック" charset="0"/>
              <a:ea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　上記の</a:t>
            </a:r>
            <a:r>
              <a:rPr lang="en-US" altLang="ja-JP" dirty="0">
                <a:latin typeface="Verdana" charset="0"/>
                <a:ea typeface="ＭＳ Ｐゴシック" charset="0"/>
                <a:cs typeface="ＭＳ Ｐゴシック" charset="0"/>
              </a:rPr>
              <a:t>6</a:t>
            </a:r>
            <a:r>
              <a:rPr lang="ja-JP" altLang="en-US" dirty="0">
                <a:latin typeface="Verdana" charset="0"/>
                <a:ea typeface="ＭＳ Ｐゴシック" charset="0"/>
                <a:cs typeface="ＭＳ Ｐゴシック" charset="0"/>
              </a:rPr>
              <a:t>種類で試してみる</a:t>
            </a:r>
            <a:endParaRPr lang="en-US" altLang="ja-JP" dirty="0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Font typeface="Wingdings" charset="0"/>
              <a:buNone/>
            </a:pPr>
            <a:endParaRPr lang="ja-JP" altLang="en-US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図 1" descr="スクリーンショット 2012-03-28 16.58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4478338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テキストエディット</a:t>
            </a:r>
            <a:r>
              <a:rPr lang="en-US" altLang="ja-JP" sz="2800" dirty="0">
                <a:latin typeface="Verdana" charset="0"/>
                <a:ea typeface="ＭＳ Ｐゴシック" charset="0"/>
                <a:cs typeface="ＭＳ Ｐゴシック" charset="0"/>
              </a:rPr>
              <a:t> – </a:t>
            </a:r>
            <a:r>
              <a:rPr lang="ja-JP" altLang="en-US" sz="2800" dirty="0">
                <a:latin typeface="Verdana" charset="0"/>
                <a:ea typeface="ＭＳ Ｐゴシック" charset="0"/>
                <a:cs typeface="ＭＳ Ｐゴシック" charset="0"/>
              </a:rPr>
              <a:t>２つ目以降のファイルの作成</a:t>
            </a:r>
            <a:endParaRPr lang="en-US" altLang="ja-JP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8382000" cy="5072063"/>
          </a:xfrm>
        </p:spPr>
        <p:txBody>
          <a:bodyPr/>
          <a:lstStyle/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エンコーディングと文字数がわかるファイル名にする</a:t>
            </a:r>
            <a:endParaRPr lang="en-US" altLang="ja-JP">
              <a:latin typeface="Verdan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選択可能な文字コードが少ないときは，「エンコーディングリストのカスタマイズ</a:t>
            </a:r>
            <a:r>
              <a:rPr lang="en-US" altLang="ja-JP">
                <a:latin typeface="Verdana" charset="0"/>
                <a:ea typeface="ＭＳ Ｐゴシック" charset="0"/>
                <a:cs typeface="ＭＳ Ｐゴシック" charset="0"/>
              </a:rPr>
              <a:t>…</a:t>
            </a:r>
            <a:r>
              <a:rPr lang="ja-JP" altLang="en-US">
                <a:latin typeface="Verdana" charset="0"/>
                <a:ea typeface="ＭＳ Ｐゴシック" charset="0"/>
                <a:cs typeface="ＭＳ Ｐゴシック" charset="0"/>
              </a:rPr>
              <a:t>」を行なう</a:t>
            </a:r>
          </a:p>
        </p:txBody>
      </p:sp>
      <p:pic>
        <p:nvPicPr>
          <p:cNvPr id="31748" name="図 5" descr="スクリーンショット 2012-03-26 13.45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37846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 bwMode="auto">
          <a:xfrm>
            <a:off x="2362200" y="5867400"/>
            <a:ext cx="2286000" cy="228600"/>
          </a:xfrm>
          <a:prstGeom prst="round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signTemplete_blue060417">
  <a:themeElements>
    <a:clrScheme name="DesignTemplete_blue060417 1">
      <a:dk1>
        <a:srgbClr val="2B4530"/>
      </a:dk1>
      <a:lt1>
        <a:srgbClr val="FFFFFF"/>
      </a:lt1>
      <a:dk2>
        <a:srgbClr val="4C4C4C"/>
      </a:dk2>
      <a:lt2>
        <a:srgbClr val="B2B2B2"/>
      </a:lt2>
      <a:accent1>
        <a:srgbClr val="6B988E"/>
      </a:accent1>
      <a:accent2>
        <a:srgbClr val="3B6A4A"/>
      </a:accent2>
      <a:accent3>
        <a:srgbClr val="FFFFFF"/>
      </a:accent3>
      <a:accent4>
        <a:srgbClr val="233A27"/>
      </a:accent4>
      <a:accent5>
        <a:srgbClr val="BACAC6"/>
      </a:accent5>
      <a:accent6>
        <a:srgbClr val="355F42"/>
      </a:accent6>
      <a:hlink>
        <a:srgbClr val="98CAC7"/>
      </a:hlink>
      <a:folHlink>
        <a:srgbClr val="A6C755"/>
      </a:folHlink>
    </a:clrScheme>
    <a:fontScheme name="DesignTemplete_blue060417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88900" dir="5940002" algn="ctr" rotWithShape="0">
            <a:srgbClr val="4C4C4C">
              <a:alpha val="6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6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88900" dir="5940002" algn="ctr" rotWithShape="0">
            <a:srgbClr val="4C4C4C">
              <a:alpha val="6999"/>
            </a:srgbClr>
          </a:outerShdw>
        </a:effec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600" b="1" i="0" u="none" strike="noStrike" cap="none" normalizeH="0" baseline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signTemplete_blue060417 1">
        <a:dk1>
          <a:srgbClr val="2B4530"/>
        </a:dk1>
        <a:lt1>
          <a:srgbClr val="FFFFFF"/>
        </a:lt1>
        <a:dk2>
          <a:srgbClr val="4C4C4C"/>
        </a:dk2>
        <a:lt2>
          <a:srgbClr val="B2B2B2"/>
        </a:lt2>
        <a:accent1>
          <a:srgbClr val="6B988E"/>
        </a:accent1>
        <a:accent2>
          <a:srgbClr val="3B6A4A"/>
        </a:accent2>
        <a:accent3>
          <a:srgbClr val="FFFFFF"/>
        </a:accent3>
        <a:accent4>
          <a:srgbClr val="233A27"/>
        </a:accent4>
        <a:accent5>
          <a:srgbClr val="BACAC6"/>
        </a:accent5>
        <a:accent6>
          <a:srgbClr val="355F42"/>
        </a:accent6>
        <a:hlink>
          <a:srgbClr val="98CAC7"/>
        </a:hlink>
        <a:folHlink>
          <a:srgbClr val="A6C75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DesignTemplete_blue060417</Template>
  <TotalTime>2797</TotalTime>
  <Words>766</Words>
  <Application>Microsoft Macintosh PowerPoint</Application>
  <PresentationFormat>画面に合わせる (4:3)</PresentationFormat>
  <Paragraphs>95</Paragraphs>
  <Slides>17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Verdana</vt:lpstr>
      <vt:lpstr>Wingdings</vt:lpstr>
      <vt:lpstr>DesignTemplete_blue060417</vt:lpstr>
      <vt:lpstr>文字化けの背景を知る</vt:lpstr>
      <vt:lpstr>課題の概要</vt:lpstr>
      <vt:lpstr>テキストエディット – テキストエディットの起動</vt:lpstr>
      <vt:lpstr>テキストエディット – ファイル保存前の準備</vt:lpstr>
      <vt:lpstr>テキストエディット – １つ目のファイルの保存</vt:lpstr>
      <vt:lpstr>テキストエディット – 作業用フォルダの作成</vt:lpstr>
      <vt:lpstr>テキストエディット – 「別名で保存」の仕方</vt:lpstr>
      <vt:lpstr>テキストエディット – ２つ目以降のファイルの保存</vt:lpstr>
      <vt:lpstr>テキストエディット – ２つ目以降のファイルの作成</vt:lpstr>
      <vt:lpstr>テキストエディット – ２文字目の入力</vt:lpstr>
      <vt:lpstr>文字化けを試す (1)</vt:lpstr>
      <vt:lpstr>Firefoxを開く</vt:lpstr>
      <vt:lpstr>文字化けを試す (2)</vt:lpstr>
      <vt:lpstr>文字化けを試す (3)</vt:lpstr>
      <vt:lpstr>文字コードの推定 (1)</vt:lpstr>
      <vt:lpstr>文字コードの推定 (2)</vt:lpstr>
      <vt:lpstr>文字コードの推定 (3)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NAOYA</dc:creator>
  <cp:lastModifiedBy>山口　泰</cp:lastModifiedBy>
  <cp:revision>104</cp:revision>
  <cp:lastPrinted>1601-01-01T00:00:00Z</cp:lastPrinted>
  <dcterms:created xsi:type="dcterms:W3CDTF">2009-04-16T02:55:00Z</dcterms:created>
  <dcterms:modified xsi:type="dcterms:W3CDTF">2022-05-11T10:38:52Z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